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57" r:id="rId3"/>
    <p:sldId id="269" r:id="rId4"/>
    <p:sldId id="258" r:id="rId5"/>
    <p:sldId id="261" r:id="rId6"/>
    <p:sldId id="259" r:id="rId7"/>
    <p:sldId id="260" r:id="rId8"/>
    <p:sldId id="270" r:id="rId9"/>
    <p:sldId id="262" r:id="rId10"/>
    <p:sldId id="267" r:id="rId11"/>
    <p:sldId id="264" r:id="rId12"/>
    <p:sldId id="265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a Gründel" initials="RG" lastIdx="1" clrIdx="0">
    <p:extLst>
      <p:ext uri="{19B8F6BF-5375-455C-9EA6-DF929625EA0E}">
        <p15:presenceInfo xmlns:p15="http://schemas.microsoft.com/office/powerpoint/2012/main" userId="S-1-5-21-1317520023-392607576-1947460555-5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425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0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915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42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79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936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957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493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106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46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96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4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08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76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90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35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94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EA3FD-6266-4950-AEEB-082462662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2323750"/>
            <a:ext cx="6815669" cy="1652632"/>
          </a:xfrm>
        </p:spPr>
        <p:txBody>
          <a:bodyPr/>
          <a:lstStyle/>
          <a:p>
            <a:r>
              <a:rPr lang="de-DE" sz="2800" dirty="0"/>
              <a:t>Rahmenvereinbarung zur Anwendung von Art. 16, Abs. 1 EG-Verordnung Nr. 883/2004</a:t>
            </a:r>
            <a:br>
              <a:rPr lang="sk-SK" sz="2800" dirty="0"/>
            </a:br>
            <a:r>
              <a:rPr lang="de-DE" sz="2800" dirty="0"/>
              <a:t> für </a:t>
            </a:r>
            <a:r>
              <a:rPr lang="sk-SK" sz="2800" dirty="0" err="1"/>
              <a:t>grenzüberschreitende</a:t>
            </a:r>
            <a:r>
              <a:rPr lang="sk-SK" sz="2800" dirty="0"/>
              <a:t> </a:t>
            </a:r>
            <a:r>
              <a:rPr lang="sk-SK" sz="2800" dirty="0" err="1"/>
              <a:t>Telearbeit</a:t>
            </a:r>
            <a:endParaRPr lang="sk-SK" sz="2800" dirty="0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BC67FC18-8DA1-4AEC-9653-1B29A1D51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42" y="1646131"/>
            <a:ext cx="1285713" cy="4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302F5-AE70-459E-B620-646D0E892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/>
              <a:t>Beispiel</a:t>
            </a:r>
            <a:r>
              <a:rPr lang="sk-SK" dirty="0"/>
              <a:t> 2b: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78E8553F-4894-4F47-9D5B-5FE24D193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0333" y="3031065"/>
            <a:ext cx="4639734" cy="243840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Rahmenvereinbarung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</a:t>
            </a:r>
            <a:r>
              <a:rPr lang="de-AT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anzuwenden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sk-SK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Unregelmässige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Tätigkeiten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in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einem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Drittstaat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sind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„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unschädlich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  <a:p>
            <a:endParaRPr lang="sk-SK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SV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Pflicht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de-DE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eigentlich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CH,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aber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SV in AT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möglich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auf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Antrag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026F7C83-0793-4163-9C45-234920921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sk-SK" dirty="0" err="1"/>
              <a:t>Wohnort</a:t>
            </a:r>
            <a:r>
              <a:rPr lang="sk-SK" dirty="0"/>
              <a:t>: </a:t>
            </a:r>
            <a:r>
              <a:rPr lang="sk-SK" dirty="0" err="1"/>
              <a:t>Schweiz</a:t>
            </a:r>
            <a:r>
              <a:rPr lang="sk-SK" dirty="0"/>
              <a:t> CH</a:t>
            </a:r>
          </a:p>
          <a:p>
            <a:pPr algn="just"/>
            <a:r>
              <a:rPr lang="sk-SK" dirty="0" err="1"/>
              <a:t>Sitz</a:t>
            </a:r>
            <a:r>
              <a:rPr lang="sk-SK" dirty="0"/>
              <a:t> </a:t>
            </a:r>
            <a:r>
              <a:rPr lang="sk-SK" dirty="0" err="1"/>
              <a:t>Arbeitgeber</a:t>
            </a:r>
            <a:r>
              <a:rPr lang="sk-SK" dirty="0"/>
              <a:t>: </a:t>
            </a:r>
            <a:r>
              <a:rPr lang="sk-SK" dirty="0" err="1"/>
              <a:t>Österreich</a:t>
            </a:r>
            <a:r>
              <a:rPr lang="sk-SK" dirty="0"/>
              <a:t> AT</a:t>
            </a:r>
          </a:p>
          <a:p>
            <a:pPr algn="just"/>
            <a:r>
              <a:rPr lang="sk-SK" dirty="0" err="1"/>
              <a:t>Arbeit</a:t>
            </a:r>
            <a:r>
              <a:rPr lang="de-AT" dirty="0"/>
              <a:t>s</a:t>
            </a:r>
            <a:r>
              <a:rPr lang="sk-SK" dirty="0" err="1"/>
              <a:t>zeit</a:t>
            </a:r>
            <a:r>
              <a:rPr lang="de-AT" dirty="0" err="1"/>
              <a:t>vert</a:t>
            </a:r>
            <a:r>
              <a:rPr lang="sk-SK" dirty="0" err="1"/>
              <a:t>eilung</a:t>
            </a:r>
            <a:r>
              <a:rPr lang="sk-SK" dirty="0"/>
              <a:t>:</a:t>
            </a:r>
          </a:p>
          <a:p>
            <a:pPr algn="just"/>
            <a:r>
              <a:rPr lang="sk-SK" dirty="0"/>
              <a:t>►30% </a:t>
            </a:r>
            <a:r>
              <a:rPr lang="sk-SK" dirty="0" err="1"/>
              <a:t>Schweiz</a:t>
            </a:r>
            <a:r>
              <a:rPr lang="sk-SK" dirty="0"/>
              <a:t> (</a:t>
            </a:r>
            <a:r>
              <a:rPr lang="sk-SK" dirty="0" err="1"/>
              <a:t>Telearbeit</a:t>
            </a:r>
            <a:r>
              <a:rPr lang="sk-SK" dirty="0"/>
              <a:t>)</a:t>
            </a:r>
          </a:p>
          <a:p>
            <a:pPr algn="just"/>
            <a:r>
              <a:rPr lang="sk-SK" dirty="0"/>
              <a:t>►30% </a:t>
            </a:r>
            <a:r>
              <a:rPr lang="sk-SK" dirty="0" err="1"/>
              <a:t>Arbeitgebersitz</a:t>
            </a:r>
            <a:r>
              <a:rPr lang="sk-SK" dirty="0"/>
              <a:t> in AT</a:t>
            </a:r>
          </a:p>
          <a:p>
            <a:pPr algn="just"/>
            <a:r>
              <a:rPr lang="sk-SK" dirty="0"/>
              <a:t>►40% </a:t>
            </a:r>
            <a:r>
              <a:rPr lang="sk-SK" dirty="0" err="1"/>
              <a:t>unregelmässige</a:t>
            </a:r>
            <a:r>
              <a:rPr lang="sk-SK" dirty="0"/>
              <a:t> </a:t>
            </a:r>
            <a:r>
              <a:rPr lang="sk-SK" dirty="0" err="1"/>
              <a:t>Dienstreisen</a:t>
            </a:r>
            <a:r>
              <a:rPr lang="sk-SK" dirty="0"/>
              <a:t> nach DE </a:t>
            </a:r>
            <a:r>
              <a:rPr lang="sk-SK" dirty="0" err="1"/>
              <a:t>und</a:t>
            </a:r>
            <a:r>
              <a:rPr lang="sk-SK" dirty="0"/>
              <a:t> </a:t>
            </a:r>
            <a:r>
              <a:rPr lang="sk-SK" dirty="0" err="1"/>
              <a:t>Drittstaaten</a:t>
            </a:r>
            <a:endParaRPr lang="sk-SK" dirty="0"/>
          </a:p>
        </p:txBody>
      </p:sp>
      <p:pic>
        <p:nvPicPr>
          <p:cNvPr id="16" name="Grafický objekt 15" descr="Dozadu, sprava doľava">
            <a:extLst>
              <a:ext uri="{FF2B5EF4-FFF2-40B4-BE49-F238E27FC236}">
                <a16:creationId xmlns:a16="http://schemas.microsoft.com/office/drawing/2014/main" id="{ECB9CFAB-352C-435D-B448-366ABEC70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7600" y="3746500"/>
            <a:ext cx="702733" cy="702733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451F2985-7941-4BB2-9E21-5068AA660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63" y="740961"/>
            <a:ext cx="1463167" cy="512108"/>
          </a:xfrm>
          <a:prstGeom prst="rect">
            <a:avLst/>
          </a:prstGeom>
        </p:spPr>
      </p:pic>
      <p:pic>
        <p:nvPicPr>
          <p:cNvPr id="8" name="Grafický objekt 7" descr="Znak začiarknutia">
            <a:extLst>
              <a:ext uri="{FF2B5EF4-FFF2-40B4-BE49-F238E27FC236}">
                <a16:creationId xmlns:a16="http://schemas.microsoft.com/office/drawing/2014/main" id="{93F5EF4B-1759-4405-B6BD-6E0A2CC732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9783" y="3671427"/>
            <a:ext cx="536701" cy="5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31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F3B63B-010B-4B6D-8F11-BFC169560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/>
              <a:t>Beispiel</a:t>
            </a:r>
            <a:r>
              <a:rPr lang="sk-SK" dirty="0"/>
              <a:t> 3:</a:t>
            </a:r>
          </a:p>
        </p:txBody>
      </p:sp>
      <p:sp>
        <p:nvSpPr>
          <p:cNvPr id="5" name="Zástupný objekt pre obsah 2">
            <a:extLst>
              <a:ext uri="{FF2B5EF4-FFF2-40B4-BE49-F238E27FC236}">
                <a16:creationId xmlns:a16="http://schemas.microsoft.com/office/drawing/2014/main" id="{CAF1E185-8935-4A8D-9ADD-3AC76DD4C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467" y="2887133"/>
            <a:ext cx="4897965" cy="2438405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700" dirty="0" err="1">
                <a:solidFill>
                  <a:schemeClr val="bg1"/>
                </a:solidFill>
              </a:rPr>
              <a:t>Rahmenvereinbarung</a:t>
            </a:r>
            <a:r>
              <a:rPr lang="sk-SK" sz="1700" dirty="0">
                <a:solidFill>
                  <a:schemeClr val="bg1"/>
                </a:solidFill>
              </a:rPr>
              <a:t> </a:t>
            </a:r>
            <a:r>
              <a:rPr lang="sk-SK" sz="1700" dirty="0" err="1">
                <a:solidFill>
                  <a:schemeClr val="bg1"/>
                </a:solidFill>
              </a:rPr>
              <a:t>ist</a:t>
            </a:r>
            <a:r>
              <a:rPr lang="sk-SK" sz="1700" dirty="0">
                <a:solidFill>
                  <a:schemeClr val="bg1"/>
                </a:solidFill>
              </a:rPr>
              <a:t> NICHT </a:t>
            </a:r>
            <a:r>
              <a:rPr lang="sk-SK" sz="1700" dirty="0" err="1">
                <a:solidFill>
                  <a:schemeClr val="bg1"/>
                </a:solidFill>
              </a:rPr>
              <a:t>anzuwenden</a:t>
            </a:r>
            <a:r>
              <a:rPr lang="sk-SK" sz="17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sk-SK" sz="17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k-SK" sz="1700" dirty="0" err="1">
                <a:solidFill>
                  <a:schemeClr val="bg1"/>
                </a:solidFill>
              </a:rPr>
              <a:t>Keine</a:t>
            </a:r>
            <a:r>
              <a:rPr lang="sk-SK" sz="1700" dirty="0">
                <a:solidFill>
                  <a:schemeClr val="bg1"/>
                </a:solidFill>
              </a:rPr>
              <a:t> </a:t>
            </a:r>
            <a:r>
              <a:rPr lang="sk-SK" sz="1700" dirty="0" err="1">
                <a:solidFill>
                  <a:schemeClr val="bg1"/>
                </a:solidFill>
              </a:rPr>
              <a:t>Telearbeit</a:t>
            </a:r>
            <a:r>
              <a:rPr lang="sk-SK" sz="1700" dirty="0">
                <a:solidFill>
                  <a:schemeClr val="bg1"/>
                </a:solidFill>
              </a:rPr>
              <a:t>, </a:t>
            </a:r>
            <a:r>
              <a:rPr lang="sk-SK" sz="1700" dirty="0" err="1">
                <a:solidFill>
                  <a:schemeClr val="bg1"/>
                </a:solidFill>
              </a:rPr>
              <a:t>sondern</a:t>
            </a:r>
            <a:r>
              <a:rPr lang="sk-SK" sz="1700" dirty="0">
                <a:solidFill>
                  <a:schemeClr val="bg1"/>
                </a:solidFill>
              </a:rPr>
              <a:t> Projekt </a:t>
            </a:r>
            <a:r>
              <a:rPr lang="sk-SK" sz="1700" dirty="0" err="1">
                <a:solidFill>
                  <a:schemeClr val="bg1"/>
                </a:solidFill>
              </a:rPr>
              <a:t>Baustelle</a:t>
            </a:r>
            <a:r>
              <a:rPr lang="sk-SK" sz="1700" dirty="0">
                <a:solidFill>
                  <a:schemeClr val="bg1"/>
                </a:solidFill>
              </a:rPr>
              <a:t>, </a:t>
            </a:r>
            <a:r>
              <a:rPr lang="sk-SK" sz="1700" dirty="0" err="1">
                <a:solidFill>
                  <a:schemeClr val="bg1"/>
                </a:solidFill>
              </a:rPr>
              <a:t>keine</a:t>
            </a:r>
            <a:r>
              <a:rPr lang="sk-SK" sz="1700" dirty="0">
                <a:solidFill>
                  <a:schemeClr val="bg1"/>
                </a:solidFill>
              </a:rPr>
              <a:t> </a:t>
            </a:r>
            <a:r>
              <a:rPr lang="sk-SK" sz="1700" dirty="0" err="1">
                <a:solidFill>
                  <a:schemeClr val="bg1"/>
                </a:solidFill>
              </a:rPr>
              <a:t>Benutzung</a:t>
            </a:r>
            <a:r>
              <a:rPr lang="sk-SK" sz="1700" dirty="0">
                <a:solidFill>
                  <a:schemeClr val="bg1"/>
                </a:solidFill>
              </a:rPr>
              <a:t> von </a:t>
            </a:r>
            <a:r>
              <a:rPr lang="sk-SK" sz="1700" dirty="0" err="1">
                <a:solidFill>
                  <a:schemeClr val="bg1"/>
                </a:solidFill>
              </a:rPr>
              <a:t>Informationstechnologien</a:t>
            </a:r>
            <a:endParaRPr lang="sk-SK" sz="1700" dirty="0">
              <a:solidFill>
                <a:schemeClr val="bg1"/>
              </a:solidFill>
            </a:endParaRPr>
          </a:p>
          <a:p>
            <a:endParaRPr lang="sk-SK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1700" dirty="0">
                <a:solidFill>
                  <a:schemeClr val="bg1"/>
                </a:solidFill>
              </a:rPr>
              <a:t>SV-</a:t>
            </a:r>
            <a:r>
              <a:rPr lang="sk-SK" sz="1700" dirty="0" err="1">
                <a:solidFill>
                  <a:schemeClr val="bg1"/>
                </a:solidFill>
              </a:rPr>
              <a:t>Pflicht</a:t>
            </a:r>
            <a:r>
              <a:rPr lang="sk-SK" sz="1700" dirty="0">
                <a:solidFill>
                  <a:schemeClr val="bg1"/>
                </a:solidFill>
              </a:rPr>
              <a:t>: </a:t>
            </a:r>
            <a:r>
              <a:rPr lang="sk-SK" sz="1700" dirty="0" err="1">
                <a:solidFill>
                  <a:schemeClr val="bg1"/>
                </a:solidFill>
              </a:rPr>
              <a:t>Deutschland</a:t>
            </a:r>
            <a:endParaRPr lang="sk-SK" sz="1700" dirty="0">
              <a:solidFill>
                <a:schemeClr val="bg1"/>
              </a:solidFill>
            </a:endParaRP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E08CED3F-D3E7-4246-88AF-9407C745DD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sk-SK" dirty="0" err="1"/>
              <a:t>Wohnort</a:t>
            </a:r>
            <a:r>
              <a:rPr lang="sk-SK" dirty="0"/>
              <a:t>: </a:t>
            </a:r>
            <a:r>
              <a:rPr lang="sk-SK" dirty="0" err="1"/>
              <a:t>Deutschland</a:t>
            </a:r>
            <a:r>
              <a:rPr lang="sk-SK" dirty="0"/>
              <a:t> DE</a:t>
            </a:r>
          </a:p>
          <a:p>
            <a:pPr algn="just"/>
            <a:r>
              <a:rPr lang="sk-SK" dirty="0" err="1"/>
              <a:t>Sitz</a:t>
            </a:r>
            <a:r>
              <a:rPr lang="sk-SK" dirty="0"/>
              <a:t> </a:t>
            </a:r>
            <a:r>
              <a:rPr lang="sk-SK" dirty="0" err="1"/>
              <a:t>Arbeitgeber</a:t>
            </a:r>
            <a:r>
              <a:rPr lang="sk-SK" dirty="0"/>
              <a:t>: </a:t>
            </a:r>
            <a:r>
              <a:rPr lang="sk-SK" dirty="0" err="1"/>
              <a:t>Österreich</a:t>
            </a:r>
            <a:r>
              <a:rPr lang="sk-SK" dirty="0"/>
              <a:t> AT</a:t>
            </a:r>
          </a:p>
          <a:p>
            <a:pPr algn="just"/>
            <a:r>
              <a:rPr lang="sk-SK" dirty="0" err="1"/>
              <a:t>Arbeitszeitverteilung</a:t>
            </a:r>
            <a:r>
              <a:rPr lang="sk-SK" dirty="0"/>
              <a:t>:</a:t>
            </a:r>
          </a:p>
          <a:p>
            <a:pPr algn="just"/>
            <a:r>
              <a:rPr lang="sk-SK" dirty="0"/>
              <a:t>►30% </a:t>
            </a:r>
            <a:r>
              <a:rPr lang="sk-SK" dirty="0" err="1"/>
              <a:t>regelmä</a:t>
            </a:r>
            <a:r>
              <a:rPr lang="de-AT" dirty="0"/>
              <a:t>ß</a:t>
            </a:r>
            <a:r>
              <a:rPr lang="sk-SK" dirty="0" err="1"/>
              <a:t>ige</a:t>
            </a:r>
            <a:r>
              <a:rPr lang="sk-SK" dirty="0"/>
              <a:t> </a:t>
            </a:r>
            <a:r>
              <a:rPr lang="sk-SK" dirty="0" err="1"/>
              <a:t>Projektarbeit</a:t>
            </a:r>
            <a:r>
              <a:rPr lang="sk-SK" dirty="0"/>
              <a:t> </a:t>
            </a:r>
            <a:r>
              <a:rPr lang="sk-SK" dirty="0" err="1"/>
              <a:t>auf</a:t>
            </a:r>
            <a:r>
              <a:rPr lang="sk-SK" dirty="0"/>
              <a:t> </a:t>
            </a:r>
            <a:r>
              <a:rPr lang="sk-SK" dirty="0" err="1"/>
              <a:t>einer</a:t>
            </a:r>
            <a:r>
              <a:rPr lang="sk-SK" dirty="0"/>
              <a:t> </a:t>
            </a:r>
            <a:r>
              <a:rPr lang="sk-SK" dirty="0" err="1"/>
              <a:t>Baustelle</a:t>
            </a:r>
            <a:endParaRPr lang="sk-SK" dirty="0"/>
          </a:p>
          <a:p>
            <a:pPr algn="just"/>
            <a:r>
              <a:rPr lang="sk-SK" dirty="0"/>
              <a:t>►50% AT </a:t>
            </a:r>
            <a:r>
              <a:rPr lang="sk-SK" dirty="0" err="1"/>
              <a:t>Arbeitgebersitz</a:t>
            </a:r>
            <a:endParaRPr lang="sk-SK" dirty="0"/>
          </a:p>
        </p:txBody>
      </p:sp>
      <p:pic>
        <p:nvPicPr>
          <p:cNvPr id="7" name="Grafický objekt 6" descr="Dozadu, sprava doľava">
            <a:extLst>
              <a:ext uri="{FF2B5EF4-FFF2-40B4-BE49-F238E27FC236}">
                <a16:creationId xmlns:a16="http://schemas.microsoft.com/office/drawing/2014/main" id="{12904EF7-2361-45F7-B0C5-5EB111819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3901" y="3556001"/>
            <a:ext cx="694266" cy="694266"/>
          </a:xfrm>
          <a:prstGeom prst="rect">
            <a:avLst/>
          </a:prstGeom>
        </p:spPr>
      </p:pic>
      <p:pic>
        <p:nvPicPr>
          <p:cNvPr id="9" name="Grafický objekt 8" descr="Výkričník">
            <a:extLst>
              <a:ext uri="{FF2B5EF4-FFF2-40B4-BE49-F238E27FC236}">
                <a16:creationId xmlns:a16="http://schemas.microsoft.com/office/drawing/2014/main" id="{0AF20841-7759-4F30-A114-B51259B9B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40989" y="3556001"/>
            <a:ext cx="914400" cy="914400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D17E839A-8207-4D74-B67B-4671289EA4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708" y="740961"/>
            <a:ext cx="146316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19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BB516C-1A4F-404F-9656-11AFC60B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/>
              <a:t>Beispiel</a:t>
            </a:r>
            <a:r>
              <a:rPr lang="sk-SK" dirty="0"/>
              <a:t> 4:</a:t>
            </a:r>
          </a:p>
        </p:txBody>
      </p:sp>
      <p:sp>
        <p:nvSpPr>
          <p:cNvPr id="8" name="Zástupný objekt pre obsah 2">
            <a:extLst>
              <a:ext uri="{FF2B5EF4-FFF2-40B4-BE49-F238E27FC236}">
                <a16:creationId xmlns:a16="http://schemas.microsoft.com/office/drawing/2014/main" id="{4BBF587D-DE81-467D-9E8F-9468DFB14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0" y="3031066"/>
            <a:ext cx="5046134" cy="2222502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k-SK" sz="1700" dirty="0" err="1">
                <a:solidFill>
                  <a:schemeClr val="bg1"/>
                </a:solidFill>
              </a:rPr>
              <a:t>Rahmenvereinbarung</a:t>
            </a:r>
            <a:r>
              <a:rPr lang="sk-SK" sz="1700" dirty="0">
                <a:solidFill>
                  <a:schemeClr val="bg1"/>
                </a:solidFill>
              </a:rPr>
              <a:t> </a:t>
            </a:r>
            <a:r>
              <a:rPr lang="sk-SK" sz="1700" dirty="0" err="1">
                <a:solidFill>
                  <a:schemeClr val="bg1"/>
                </a:solidFill>
              </a:rPr>
              <a:t>is</a:t>
            </a:r>
            <a:r>
              <a:rPr lang="de-AT" sz="1700" dirty="0">
                <a:solidFill>
                  <a:schemeClr val="bg1"/>
                </a:solidFill>
              </a:rPr>
              <a:t>t</a:t>
            </a:r>
            <a:r>
              <a:rPr lang="sk-SK" sz="1700" dirty="0">
                <a:solidFill>
                  <a:schemeClr val="bg1"/>
                </a:solidFill>
              </a:rPr>
              <a:t> NICHT </a:t>
            </a:r>
            <a:r>
              <a:rPr lang="sk-SK" sz="1700" dirty="0" err="1">
                <a:solidFill>
                  <a:schemeClr val="bg1"/>
                </a:solidFill>
              </a:rPr>
              <a:t>anzuwenden</a:t>
            </a:r>
            <a:r>
              <a:rPr lang="sk-SK" sz="17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sk-SK" sz="17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k-SK" sz="1700" dirty="0" err="1">
                <a:solidFill>
                  <a:schemeClr val="bg1"/>
                </a:solidFill>
              </a:rPr>
              <a:t>Neben</a:t>
            </a:r>
            <a:r>
              <a:rPr lang="sk-SK" sz="1700" dirty="0">
                <a:solidFill>
                  <a:schemeClr val="bg1"/>
                </a:solidFill>
              </a:rPr>
              <a:t> </a:t>
            </a:r>
            <a:r>
              <a:rPr lang="sk-SK" sz="1700" dirty="0" err="1">
                <a:solidFill>
                  <a:schemeClr val="bg1"/>
                </a:solidFill>
              </a:rPr>
              <a:t>abhängiger</a:t>
            </a:r>
            <a:r>
              <a:rPr lang="sk-SK" sz="1700" dirty="0">
                <a:solidFill>
                  <a:schemeClr val="bg1"/>
                </a:solidFill>
              </a:rPr>
              <a:t> </a:t>
            </a:r>
            <a:r>
              <a:rPr lang="sk-SK" sz="1700" dirty="0" err="1">
                <a:solidFill>
                  <a:schemeClr val="bg1"/>
                </a:solidFill>
              </a:rPr>
              <a:t>Beschäftigung</a:t>
            </a:r>
            <a:r>
              <a:rPr lang="sk-SK" sz="1700" dirty="0">
                <a:solidFill>
                  <a:schemeClr val="bg1"/>
                </a:solidFill>
              </a:rPr>
              <a:t> </a:t>
            </a:r>
            <a:r>
              <a:rPr lang="sk-SK" sz="1700" dirty="0" err="1">
                <a:solidFill>
                  <a:schemeClr val="bg1"/>
                </a:solidFill>
              </a:rPr>
              <a:t>wird</a:t>
            </a:r>
            <a:r>
              <a:rPr lang="sk-SK" sz="1700" dirty="0">
                <a:solidFill>
                  <a:schemeClr val="bg1"/>
                </a:solidFill>
              </a:rPr>
              <a:t> </a:t>
            </a:r>
            <a:r>
              <a:rPr lang="sk-SK" sz="1700" dirty="0" err="1">
                <a:solidFill>
                  <a:schemeClr val="bg1"/>
                </a:solidFill>
              </a:rPr>
              <a:t>selbständige</a:t>
            </a:r>
            <a:r>
              <a:rPr lang="sk-SK" sz="1700" dirty="0">
                <a:solidFill>
                  <a:schemeClr val="bg1"/>
                </a:solidFill>
              </a:rPr>
              <a:t> </a:t>
            </a:r>
            <a:r>
              <a:rPr lang="sk-SK" sz="1700" dirty="0" err="1">
                <a:solidFill>
                  <a:schemeClr val="bg1"/>
                </a:solidFill>
              </a:rPr>
              <a:t>Tätigkeit</a:t>
            </a:r>
            <a:r>
              <a:rPr lang="sk-SK" sz="1700" dirty="0">
                <a:solidFill>
                  <a:schemeClr val="bg1"/>
                </a:solidFill>
              </a:rPr>
              <a:t> </a:t>
            </a:r>
            <a:r>
              <a:rPr lang="sk-SK" sz="1700" dirty="0" err="1">
                <a:solidFill>
                  <a:schemeClr val="bg1"/>
                </a:solidFill>
              </a:rPr>
              <a:t>ausgeübt</a:t>
            </a:r>
            <a:endParaRPr lang="sk-SK" sz="17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sk-SK" sz="1700" dirty="0">
              <a:solidFill>
                <a:schemeClr val="bg1"/>
              </a:solidFill>
            </a:endParaRPr>
          </a:p>
          <a:p>
            <a:endParaRPr lang="sk-SK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1700" dirty="0">
                <a:solidFill>
                  <a:schemeClr val="bg1"/>
                </a:solidFill>
              </a:rPr>
              <a:t>SV-</a:t>
            </a:r>
            <a:r>
              <a:rPr lang="sk-SK" sz="1700" dirty="0" err="1">
                <a:solidFill>
                  <a:schemeClr val="bg1"/>
                </a:solidFill>
              </a:rPr>
              <a:t>Pflicht</a:t>
            </a:r>
            <a:r>
              <a:rPr lang="sk-SK" sz="1700" dirty="0">
                <a:solidFill>
                  <a:schemeClr val="bg1"/>
                </a:solidFill>
              </a:rPr>
              <a:t>: AT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BA4D03AA-AF60-4BEF-8030-4824AB6B4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4024809" cy="2438404"/>
          </a:xfrm>
        </p:spPr>
        <p:txBody>
          <a:bodyPr>
            <a:normAutofit lnSpcReduction="10000"/>
          </a:bodyPr>
          <a:lstStyle/>
          <a:p>
            <a:pPr algn="just"/>
            <a:r>
              <a:rPr lang="sk-SK" dirty="0" err="1"/>
              <a:t>Wohnort</a:t>
            </a:r>
            <a:r>
              <a:rPr lang="sk-SK" dirty="0"/>
              <a:t>: </a:t>
            </a:r>
            <a:r>
              <a:rPr lang="sk-SK" dirty="0" err="1"/>
              <a:t>Österreich</a:t>
            </a:r>
            <a:r>
              <a:rPr lang="sk-SK" dirty="0"/>
              <a:t> AT</a:t>
            </a:r>
          </a:p>
          <a:p>
            <a:pPr algn="just"/>
            <a:r>
              <a:rPr lang="sk-SK" dirty="0" err="1"/>
              <a:t>Sitz</a:t>
            </a:r>
            <a:r>
              <a:rPr lang="sk-SK" dirty="0"/>
              <a:t> </a:t>
            </a:r>
            <a:r>
              <a:rPr lang="sk-SK" dirty="0" err="1"/>
              <a:t>Arbeitgeber</a:t>
            </a:r>
            <a:r>
              <a:rPr lang="sk-SK" dirty="0"/>
              <a:t>: </a:t>
            </a:r>
            <a:r>
              <a:rPr lang="sk-SK" dirty="0" err="1"/>
              <a:t>Schweiz</a:t>
            </a:r>
            <a:r>
              <a:rPr lang="sk-SK" dirty="0"/>
              <a:t> CH</a:t>
            </a:r>
          </a:p>
          <a:p>
            <a:pPr algn="just"/>
            <a:r>
              <a:rPr lang="sk-SK" dirty="0" err="1"/>
              <a:t>Arbeitszeitverteiligung</a:t>
            </a:r>
            <a:r>
              <a:rPr lang="sk-SK" dirty="0"/>
              <a:t>:</a:t>
            </a:r>
          </a:p>
          <a:p>
            <a:pPr algn="just"/>
            <a:r>
              <a:rPr lang="sk-SK" dirty="0"/>
              <a:t>►49% in AT</a:t>
            </a:r>
          </a:p>
          <a:p>
            <a:pPr algn="just"/>
            <a:r>
              <a:rPr lang="sk-SK" dirty="0"/>
              <a:t>►51% </a:t>
            </a:r>
            <a:r>
              <a:rPr lang="sk-SK" dirty="0" err="1"/>
              <a:t>Arbeitgebersitz</a:t>
            </a:r>
            <a:r>
              <a:rPr lang="sk-SK" dirty="0"/>
              <a:t> in CH</a:t>
            </a:r>
          </a:p>
          <a:p>
            <a:pPr algn="l"/>
            <a:r>
              <a:rPr lang="sk-SK" dirty="0"/>
              <a:t>►</a:t>
            </a:r>
            <a:r>
              <a:rPr lang="sk-SK" dirty="0" err="1"/>
              <a:t>ist</a:t>
            </a:r>
            <a:r>
              <a:rPr lang="sk-SK" dirty="0"/>
              <a:t> </a:t>
            </a:r>
            <a:r>
              <a:rPr lang="sk-SK" dirty="0" err="1"/>
              <a:t>selbständig</a:t>
            </a:r>
            <a:r>
              <a:rPr lang="sk-SK" dirty="0"/>
              <a:t> </a:t>
            </a:r>
            <a:r>
              <a:rPr lang="sk-SK" dirty="0" err="1"/>
              <a:t>und</a:t>
            </a:r>
            <a:r>
              <a:rPr lang="sk-SK" dirty="0"/>
              <a:t> </a:t>
            </a:r>
            <a:r>
              <a:rPr lang="sk-SK" dirty="0" err="1"/>
              <a:t>arbeitet</a:t>
            </a:r>
            <a:r>
              <a:rPr lang="sk-SK" dirty="0"/>
              <a:t> </a:t>
            </a:r>
            <a:r>
              <a:rPr lang="sk-SK" dirty="0" err="1"/>
              <a:t>am</a:t>
            </a:r>
            <a:r>
              <a:rPr lang="sk-SK" dirty="0"/>
              <a:t> </a:t>
            </a:r>
            <a:r>
              <a:rPr lang="sk-SK" dirty="0" err="1"/>
              <a:t>Wochendende</a:t>
            </a:r>
            <a:r>
              <a:rPr lang="sk-SK" dirty="0"/>
              <a:t> </a:t>
            </a:r>
            <a:r>
              <a:rPr lang="sk-SK" dirty="0" err="1"/>
              <a:t>als</a:t>
            </a:r>
            <a:r>
              <a:rPr lang="sk-SK" dirty="0"/>
              <a:t> DJ</a:t>
            </a:r>
          </a:p>
          <a:p>
            <a:endParaRPr lang="sk-SK" dirty="0"/>
          </a:p>
        </p:txBody>
      </p:sp>
      <p:pic>
        <p:nvPicPr>
          <p:cNvPr id="10" name="Grafický objekt 9" descr="Výkričník">
            <a:extLst>
              <a:ext uri="{FF2B5EF4-FFF2-40B4-BE49-F238E27FC236}">
                <a16:creationId xmlns:a16="http://schemas.microsoft.com/office/drawing/2014/main" id="{5A75C5D4-DA30-47D1-924C-A7B575C20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2600" y="3623734"/>
            <a:ext cx="914400" cy="914400"/>
          </a:xfrm>
          <a:prstGeom prst="rect">
            <a:avLst/>
          </a:prstGeom>
        </p:spPr>
      </p:pic>
      <p:pic>
        <p:nvPicPr>
          <p:cNvPr id="12" name="Grafický objekt 11" descr="Dozadu, sprava doľava">
            <a:extLst>
              <a:ext uri="{FF2B5EF4-FFF2-40B4-BE49-F238E27FC236}">
                <a16:creationId xmlns:a16="http://schemas.microsoft.com/office/drawing/2014/main" id="{00E2D52E-A49A-42C4-98C9-C9ED2FC52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48200" y="3488267"/>
            <a:ext cx="821266" cy="821266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1BBF2B04-8FA2-4319-8F73-FD620D7DC8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35" y="740961"/>
            <a:ext cx="146316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6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78B354-155A-4A76-BA8E-1018C7B8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/>
              <a:t>Beispiel</a:t>
            </a:r>
            <a:r>
              <a:rPr lang="sk-SK" dirty="0"/>
              <a:t> 5: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4642C7FC-ECE9-47AA-8786-74E14342D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/>
            <a:r>
              <a:rPr lang="sk-SK" dirty="0" err="1"/>
              <a:t>Wohnort</a:t>
            </a:r>
            <a:r>
              <a:rPr lang="sk-SK" dirty="0"/>
              <a:t>: </a:t>
            </a:r>
            <a:r>
              <a:rPr lang="sk-SK" dirty="0" err="1"/>
              <a:t>Passau</a:t>
            </a:r>
            <a:r>
              <a:rPr lang="sk-SK" dirty="0"/>
              <a:t> – DE (</a:t>
            </a:r>
            <a:r>
              <a:rPr lang="sk-SK" dirty="0" err="1"/>
              <a:t>Grenznähe</a:t>
            </a:r>
            <a:r>
              <a:rPr lang="sk-SK" dirty="0"/>
              <a:t>)</a:t>
            </a:r>
          </a:p>
          <a:p>
            <a:pPr algn="l"/>
            <a:r>
              <a:rPr lang="sk-SK" dirty="0" err="1"/>
              <a:t>Sitz</a:t>
            </a:r>
            <a:r>
              <a:rPr lang="sk-SK" dirty="0"/>
              <a:t> </a:t>
            </a:r>
            <a:r>
              <a:rPr lang="sk-SK" dirty="0" err="1"/>
              <a:t>Arbeitgeber</a:t>
            </a:r>
            <a:r>
              <a:rPr lang="sk-SK" dirty="0"/>
              <a:t>: </a:t>
            </a:r>
            <a:r>
              <a:rPr lang="sk-SK" dirty="0" err="1"/>
              <a:t>Schärdi</a:t>
            </a:r>
            <a:r>
              <a:rPr lang="de-AT" dirty="0"/>
              <a:t>n</a:t>
            </a:r>
            <a:r>
              <a:rPr lang="sk-SK" dirty="0"/>
              <a:t>g – AT (</a:t>
            </a:r>
            <a:r>
              <a:rPr lang="sk-SK" dirty="0" err="1"/>
              <a:t>Grenznähe</a:t>
            </a:r>
            <a:r>
              <a:rPr lang="sk-SK" dirty="0"/>
              <a:t>)</a:t>
            </a:r>
          </a:p>
          <a:p>
            <a:pPr algn="just"/>
            <a:r>
              <a:rPr lang="sk-SK" dirty="0" err="1"/>
              <a:t>Arbeitszeitvertei</a:t>
            </a:r>
            <a:r>
              <a:rPr lang="de-AT" dirty="0"/>
              <a:t>l</a:t>
            </a:r>
            <a:r>
              <a:rPr lang="sk-SK" dirty="0" err="1"/>
              <a:t>ung</a:t>
            </a:r>
            <a:r>
              <a:rPr lang="sk-SK" dirty="0"/>
              <a:t>:</a:t>
            </a:r>
          </a:p>
          <a:p>
            <a:pPr algn="just"/>
            <a:r>
              <a:rPr lang="sk-SK" dirty="0"/>
              <a:t>►30% </a:t>
            </a:r>
            <a:r>
              <a:rPr lang="sk-SK" dirty="0" err="1"/>
              <a:t>Deutschland</a:t>
            </a:r>
            <a:endParaRPr lang="sk-SK" dirty="0"/>
          </a:p>
          <a:p>
            <a:pPr algn="just"/>
            <a:r>
              <a:rPr lang="sk-SK" dirty="0"/>
              <a:t>►70% </a:t>
            </a:r>
            <a:r>
              <a:rPr lang="sk-SK" dirty="0" err="1"/>
              <a:t>Arbeitgebersitz</a:t>
            </a:r>
            <a:r>
              <a:rPr lang="sk-SK" dirty="0"/>
              <a:t> </a:t>
            </a:r>
            <a:r>
              <a:rPr lang="sk-SK" dirty="0" err="1"/>
              <a:t>Österreich</a:t>
            </a:r>
            <a:endParaRPr lang="sk-SK" dirty="0"/>
          </a:p>
          <a:p>
            <a:endParaRPr lang="sk-SK" dirty="0"/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B90807BB-D4FB-40A2-BFD1-0BC6CC73D0B2}"/>
              </a:ext>
            </a:extLst>
          </p:cNvPr>
          <p:cNvSpPr txBox="1">
            <a:spLocks/>
          </p:cNvSpPr>
          <p:nvPr/>
        </p:nvSpPr>
        <p:spPr>
          <a:xfrm>
            <a:off x="5544466" y="3031065"/>
            <a:ext cx="5224463" cy="24384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Rahmenvereinbarung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ist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anzuwenden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0" indent="0">
              <a:buFont typeface="Arial"/>
              <a:buNone/>
            </a:pPr>
            <a:endParaRPr lang="sk-SK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SV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Pflicht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de-DE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eigentlich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DE,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aber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SV in AT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möglich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auf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Antrag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pic>
        <p:nvPicPr>
          <p:cNvPr id="12" name="Grafický objekt 11" descr="Dozadu, sprava doľava">
            <a:extLst>
              <a:ext uri="{FF2B5EF4-FFF2-40B4-BE49-F238E27FC236}">
                <a16:creationId xmlns:a16="http://schemas.microsoft.com/office/drawing/2014/main" id="{52BDC973-4677-4847-B183-659BDC513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2466" y="3640667"/>
            <a:ext cx="762000" cy="762000"/>
          </a:xfrm>
          <a:prstGeom prst="rect">
            <a:avLst/>
          </a:prstGeom>
        </p:spPr>
      </p:pic>
      <p:pic>
        <p:nvPicPr>
          <p:cNvPr id="16" name="Grafický objekt 15" descr="Znak začiarknutia">
            <a:extLst>
              <a:ext uri="{FF2B5EF4-FFF2-40B4-BE49-F238E27FC236}">
                <a16:creationId xmlns:a16="http://schemas.microsoft.com/office/drawing/2014/main" id="{83CD6736-0932-44B4-A00A-AFE421D96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01597" y="3903135"/>
            <a:ext cx="499532" cy="499532"/>
          </a:xfrm>
          <a:prstGeom prst="rect">
            <a:avLst/>
          </a:prstGeom>
        </p:spPr>
      </p:pic>
      <p:pic>
        <p:nvPicPr>
          <p:cNvPr id="3" name="Obrázok 2">
            <a:extLst>
              <a:ext uri="{FF2B5EF4-FFF2-40B4-BE49-F238E27FC236}">
                <a16:creationId xmlns:a16="http://schemas.microsoft.com/office/drawing/2014/main" id="{4E0E722A-29B6-49EA-9FC1-9FAE867786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283" y="740961"/>
            <a:ext cx="146316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20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17F652-68BF-4659-9A73-B8A32A7E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868" y="3007150"/>
            <a:ext cx="9592732" cy="929849"/>
          </a:xfrm>
        </p:spPr>
        <p:txBody>
          <a:bodyPr/>
          <a:lstStyle/>
          <a:p>
            <a:r>
              <a:rPr lang="sk-SK" dirty="0" err="1"/>
              <a:t>Vielen</a:t>
            </a:r>
            <a:r>
              <a:rPr lang="sk-SK" dirty="0"/>
              <a:t> </a:t>
            </a:r>
            <a:r>
              <a:rPr lang="sk-SK" dirty="0" err="1"/>
              <a:t>Dank</a:t>
            </a:r>
            <a:r>
              <a:rPr lang="sk-SK" dirty="0"/>
              <a:t> </a:t>
            </a:r>
            <a:r>
              <a:rPr lang="sk-SK" dirty="0" err="1"/>
              <a:t>für</a:t>
            </a:r>
            <a:r>
              <a:rPr lang="sk-SK" dirty="0"/>
              <a:t> </a:t>
            </a:r>
            <a:r>
              <a:rPr lang="sk-SK" dirty="0" err="1"/>
              <a:t>Ihre</a:t>
            </a:r>
            <a:r>
              <a:rPr lang="sk-SK" dirty="0"/>
              <a:t> </a:t>
            </a:r>
            <a:r>
              <a:rPr lang="sk-SK" dirty="0" err="1"/>
              <a:t>Aufmerksamkeit</a:t>
            </a:r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5E8C84C-E7DA-4E83-8325-6CD0253A7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6" y="726078"/>
            <a:ext cx="146316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92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2A028B-3230-4499-8043-A206D5F4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2" y="1341398"/>
            <a:ext cx="10407192" cy="469596"/>
          </a:xfrm>
        </p:spPr>
        <p:txBody>
          <a:bodyPr>
            <a:noAutofit/>
          </a:bodyPr>
          <a:lstStyle/>
          <a:p>
            <a:r>
              <a:rPr lang="de-DE" sz="2400" b="1" i="1" dirty="0"/>
              <a:t>Anwendbare Rechtsvorschriften bei grenzüberschreitender Telearbeit</a:t>
            </a:r>
            <a:endParaRPr lang="sk-SK" sz="2400" b="1" i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713813-1F0F-433E-A28F-017ACE58B0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7482" y="1958512"/>
            <a:ext cx="2928323" cy="3410441"/>
          </a:xfrm>
        </p:spPr>
        <p:txBody>
          <a:bodyPr>
            <a:normAutofit fontScale="92500" lnSpcReduction="10000"/>
          </a:bodyPr>
          <a:lstStyle/>
          <a:p>
            <a:r>
              <a:rPr lang="de-AT" sz="1600" b="1" i="1" dirty="0">
                <a:latin typeface="+mj-lt"/>
              </a:rPr>
              <a:t>Normale</a:t>
            </a:r>
            <a:r>
              <a:rPr lang="sk-SK" sz="1600" b="1" i="1" dirty="0">
                <a:latin typeface="+mj-lt"/>
              </a:rPr>
              <a:t> EU </a:t>
            </a:r>
            <a:r>
              <a:rPr lang="sk-SK" sz="1600" b="1" i="1" dirty="0" err="1">
                <a:latin typeface="+mj-lt"/>
              </a:rPr>
              <a:t>Regelung</a:t>
            </a:r>
            <a:endParaRPr lang="sk-SK" sz="1600" b="1" i="1" dirty="0">
              <a:latin typeface="+mj-lt"/>
            </a:endParaRPr>
          </a:p>
          <a:p>
            <a:pPr marL="0" indent="0">
              <a:buNone/>
            </a:pPr>
            <a:endParaRPr lang="sk-SK" sz="1500" dirty="0">
              <a:latin typeface="+mj-lt"/>
            </a:endParaRPr>
          </a:p>
          <a:p>
            <a:pPr marL="0" indent="0" algn="just">
              <a:buNone/>
            </a:pPr>
            <a:r>
              <a:rPr lang="de-DE" sz="1400" dirty="0">
                <a:latin typeface="+mj-lt"/>
              </a:rPr>
              <a:t>Nach allgemeiner EU-Norm muss die Tätigkeit des Arbeitnehmers am Wohnort unter 25 % bleiben, damit es zu keiner zwingenden Änderung des Sozialversicherungsrechts am Wohnort kommt</a:t>
            </a:r>
            <a:endParaRPr lang="sk-SK" sz="1400" dirty="0">
              <a:latin typeface="+mj-lt"/>
            </a:endParaRPr>
          </a:p>
          <a:p>
            <a:pPr marL="0" indent="0" algn="just">
              <a:buNone/>
            </a:pPr>
            <a:r>
              <a:rPr lang="sk-SK" sz="1400" dirty="0">
                <a:latin typeface="+mj-lt"/>
              </a:rPr>
              <a:t>&lt;25% </a:t>
            </a:r>
            <a:r>
              <a:rPr lang="sk-SK" sz="1400" dirty="0" err="1">
                <a:latin typeface="+mj-lt"/>
              </a:rPr>
              <a:t>Tätigkeit</a:t>
            </a:r>
            <a:r>
              <a:rPr lang="sk-SK" sz="1400" dirty="0">
                <a:latin typeface="+mj-lt"/>
              </a:rPr>
              <a:t> des </a:t>
            </a:r>
            <a:r>
              <a:rPr lang="sk-SK" sz="1400" dirty="0" err="1">
                <a:latin typeface="+mj-lt"/>
              </a:rPr>
              <a:t>Arbeitnehmers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am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Wohnort</a:t>
            </a:r>
            <a:r>
              <a:rPr lang="sk-SK" sz="1400" dirty="0">
                <a:latin typeface="+mj-lt"/>
              </a:rPr>
              <a:t> =</a:t>
            </a:r>
            <a:r>
              <a:rPr lang="sk-SK" sz="1400" dirty="0" err="1">
                <a:latin typeface="+mj-lt"/>
              </a:rPr>
              <a:t>anwendbares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Recht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am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Sitz</a:t>
            </a:r>
            <a:r>
              <a:rPr lang="sk-SK" sz="1400" dirty="0">
                <a:latin typeface="+mj-lt"/>
              </a:rPr>
              <a:t> des </a:t>
            </a:r>
            <a:r>
              <a:rPr lang="sk-SK" sz="1400" dirty="0" err="1">
                <a:latin typeface="+mj-lt"/>
              </a:rPr>
              <a:t>Arbeitgebers</a:t>
            </a:r>
            <a:endParaRPr lang="sk-SK" sz="1400" dirty="0">
              <a:latin typeface="+mj-lt"/>
            </a:endParaRPr>
          </a:p>
          <a:p>
            <a:pPr marL="0" indent="0" algn="just">
              <a:buNone/>
            </a:pPr>
            <a:r>
              <a:rPr lang="sk-SK" sz="1400" dirty="0">
                <a:latin typeface="+mj-lt"/>
              </a:rPr>
              <a:t>&gt;25% </a:t>
            </a:r>
            <a:r>
              <a:rPr lang="sk-SK" sz="1400" dirty="0" err="1">
                <a:latin typeface="+mj-lt"/>
              </a:rPr>
              <a:t>Tätigkeit</a:t>
            </a:r>
            <a:r>
              <a:rPr lang="sk-SK" sz="1400" dirty="0">
                <a:latin typeface="+mj-lt"/>
              </a:rPr>
              <a:t> des </a:t>
            </a:r>
            <a:r>
              <a:rPr lang="sk-SK" sz="1400" dirty="0" err="1">
                <a:latin typeface="+mj-lt"/>
              </a:rPr>
              <a:t>Arbeitnehmers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am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Wohnort</a:t>
            </a:r>
            <a:r>
              <a:rPr lang="sk-SK" sz="1400" dirty="0">
                <a:latin typeface="+mj-lt"/>
              </a:rPr>
              <a:t> = </a:t>
            </a:r>
            <a:r>
              <a:rPr lang="sk-SK" sz="1400" dirty="0" err="1">
                <a:latin typeface="+mj-lt"/>
              </a:rPr>
              <a:t>anwendbares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Recht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am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Wohnort</a:t>
            </a:r>
            <a:endParaRPr lang="sk-SK" sz="1400" dirty="0">
              <a:latin typeface="+mj-lt"/>
            </a:endParaRPr>
          </a:p>
          <a:p>
            <a:pPr marL="0" indent="0" algn="just">
              <a:buNone/>
            </a:pPr>
            <a:r>
              <a:rPr lang="sk-SK" sz="1400" dirty="0">
                <a:latin typeface="+mj-lt"/>
              </a:rPr>
              <a:t>* </a:t>
            </a:r>
            <a:r>
              <a:rPr lang="sk-SK" sz="1400" dirty="0" err="1">
                <a:latin typeface="+mj-lt"/>
              </a:rPr>
              <a:t>Einholung</a:t>
            </a:r>
            <a:r>
              <a:rPr lang="sk-SK" sz="1400" dirty="0">
                <a:latin typeface="+mj-lt"/>
              </a:rPr>
              <a:t> der </a:t>
            </a:r>
            <a:r>
              <a:rPr lang="sk-SK" sz="1400" dirty="0" err="1">
                <a:latin typeface="+mj-lt"/>
              </a:rPr>
              <a:t>Bestätigung</a:t>
            </a:r>
            <a:r>
              <a:rPr lang="sk-SK" sz="1400" dirty="0">
                <a:latin typeface="+mj-lt"/>
              </a:rPr>
              <a:t> A1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E15D2C9B-D628-4FD0-B86F-3C6CD30D0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05227" y="1958512"/>
            <a:ext cx="3203039" cy="3917355"/>
          </a:xfrm>
        </p:spPr>
        <p:txBody>
          <a:bodyPr>
            <a:normAutofit fontScale="92500" lnSpcReduction="10000"/>
          </a:bodyPr>
          <a:lstStyle/>
          <a:p>
            <a:r>
              <a:rPr lang="sk-SK" sz="1600" b="1" i="1" dirty="0" err="1">
                <a:latin typeface="+mj-lt"/>
              </a:rPr>
              <a:t>Multilateral</a:t>
            </a:r>
            <a:r>
              <a:rPr lang="de-AT" sz="1600" b="1" i="1" dirty="0">
                <a:latin typeface="+mj-lt"/>
              </a:rPr>
              <a:t>e</a:t>
            </a:r>
            <a:r>
              <a:rPr lang="sk-SK" sz="1600" b="1" i="1" dirty="0">
                <a:latin typeface="+mj-lt"/>
              </a:rPr>
              <a:t> </a:t>
            </a:r>
            <a:r>
              <a:rPr lang="sk-SK" sz="1600" b="1" i="1" dirty="0" err="1">
                <a:latin typeface="+mj-lt"/>
              </a:rPr>
              <a:t>Vereinbarung</a:t>
            </a:r>
            <a:endParaRPr lang="sk-SK" sz="1600" b="1" i="1" dirty="0">
              <a:latin typeface="+mj-lt"/>
            </a:endParaRPr>
          </a:p>
          <a:p>
            <a:pPr marL="0" indent="0">
              <a:buNone/>
            </a:pPr>
            <a:endParaRPr lang="sk-SK" sz="1600" b="1" dirty="0">
              <a:latin typeface="+mj-lt"/>
            </a:endParaRPr>
          </a:p>
          <a:p>
            <a:pPr marL="0" indent="0" algn="just">
              <a:buNone/>
            </a:pPr>
            <a:r>
              <a:rPr lang="sk-SK" sz="1400" dirty="0" err="1">
                <a:latin typeface="+mj-lt"/>
              </a:rPr>
              <a:t>Ein</a:t>
            </a:r>
            <a:r>
              <a:rPr lang="de-AT" sz="1400" dirty="0">
                <a:latin typeface="+mj-lt"/>
              </a:rPr>
              <a:t>e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Rahmenvereinbarung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zwischen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mehreren</a:t>
            </a:r>
            <a:r>
              <a:rPr lang="sk-SK" sz="1400" dirty="0">
                <a:latin typeface="+mj-lt"/>
              </a:rPr>
              <a:t> EU-</a:t>
            </a:r>
            <a:r>
              <a:rPr lang="sk-SK" sz="1400" dirty="0" err="1">
                <a:latin typeface="+mj-lt"/>
              </a:rPr>
              <a:t>Staaten</a:t>
            </a:r>
            <a:r>
              <a:rPr lang="sk-SK" sz="1400" dirty="0">
                <a:latin typeface="+mj-lt"/>
              </a:rPr>
              <a:t>, </a:t>
            </a:r>
            <a:r>
              <a:rPr lang="sk-SK" sz="1400" dirty="0" err="1">
                <a:latin typeface="+mj-lt"/>
              </a:rPr>
              <a:t>die</a:t>
            </a:r>
            <a:r>
              <a:rPr lang="sk-SK" sz="1400" dirty="0">
                <a:latin typeface="+mj-lt"/>
              </a:rPr>
              <a:t> </a:t>
            </a:r>
            <a:r>
              <a:rPr lang="de-DE" sz="1400" dirty="0">
                <a:latin typeface="+mj-lt"/>
              </a:rPr>
              <a:t>jeweils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unterzeichnet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haben</a:t>
            </a:r>
            <a:endParaRPr lang="sk-SK" sz="1400" dirty="0">
              <a:latin typeface="+mj-lt"/>
            </a:endParaRPr>
          </a:p>
          <a:p>
            <a:pPr marL="0" indent="0" algn="just">
              <a:buNone/>
            </a:pPr>
            <a:r>
              <a:rPr lang="sk-SK" sz="1400" dirty="0" err="1">
                <a:latin typeface="+mj-lt"/>
              </a:rPr>
              <a:t>Gültig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ab</a:t>
            </a:r>
            <a:r>
              <a:rPr lang="sk-SK" sz="1400" dirty="0">
                <a:latin typeface="+mj-lt"/>
              </a:rPr>
              <a:t> 01.07.2023 </a:t>
            </a:r>
            <a:r>
              <a:rPr lang="de-DE" sz="1400" dirty="0">
                <a:latin typeface="+mj-lt"/>
              </a:rPr>
              <a:t>(Gültig für jene Länder, die bis zu diesem Datum unterzeichnet haben</a:t>
            </a:r>
            <a:r>
              <a:rPr lang="sk-SK" sz="1400" dirty="0">
                <a:latin typeface="+mj-lt"/>
              </a:rPr>
              <a:t>)</a:t>
            </a:r>
          </a:p>
          <a:p>
            <a:pPr marL="0" indent="0" algn="just">
              <a:buNone/>
            </a:pPr>
            <a:r>
              <a:rPr lang="de-DE" sz="1400" dirty="0">
                <a:latin typeface="+mj-lt"/>
              </a:rPr>
              <a:t>Der Vertragsstaat gewährt den Arbeitnehmern Ausnahmen von den geltenden Rechtsvorschriften für Telearbeit am Wohnort des Arbeitnehmers im Umfang von weniger als 50 % der Gesamtarbeitszeit, während der Sitz des Arbeitgebers im anderen Vertragsstaat liegt.</a:t>
            </a:r>
            <a:endParaRPr lang="sk-SK" sz="1400" dirty="0">
              <a:latin typeface="+mj-lt"/>
            </a:endParaRP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85FBCD49-4DD9-4DB8-941F-489B1F915B13}"/>
              </a:ext>
            </a:extLst>
          </p:cNvPr>
          <p:cNvSpPr txBox="1">
            <a:spLocks/>
          </p:cNvSpPr>
          <p:nvPr/>
        </p:nvSpPr>
        <p:spPr>
          <a:xfrm>
            <a:off x="4464174" y="1965488"/>
            <a:ext cx="3152684" cy="35717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b="1" i="1" dirty="0" err="1">
                <a:latin typeface="+mj-lt"/>
              </a:rPr>
              <a:t>Bilateral</a:t>
            </a:r>
            <a:r>
              <a:rPr lang="de-AT" sz="1600" b="1" i="1" dirty="0">
                <a:latin typeface="+mj-lt"/>
              </a:rPr>
              <a:t>e</a:t>
            </a:r>
            <a:r>
              <a:rPr lang="sk-SK" sz="1600" b="1" i="1" dirty="0">
                <a:latin typeface="+mj-lt"/>
              </a:rPr>
              <a:t> </a:t>
            </a:r>
            <a:r>
              <a:rPr lang="sk-SK" sz="1600" b="1" i="1" dirty="0" err="1">
                <a:latin typeface="+mj-lt"/>
              </a:rPr>
              <a:t>Vereinbarung</a:t>
            </a:r>
            <a:endParaRPr lang="sk-SK" sz="1600" b="1" i="1" dirty="0">
              <a:latin typeface="+mj-lt"/>
            </a:endParaRPr>
          </a:p>
          <a:p>
            <a:endParaRPr lang="sk-SK" sz="1600" dirty="0">
              <a:latin typeface="+mj-lt"/>
            </a:endParaRPr>
          </a:p>
          <a:p>
            <a:pPr marL="0" indent="0" algn="just">
              <a:buNone/>
            </a:pPr>
            <a:r>
              <a:rPr lang="sk-SK" sz="1400" dirty="0" err="1">
                <a:latin typeface="+mj-lt"/>
              </a:rPr>
              <a:t>Rahmenvereinbarung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zwischen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Slowakischen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Republik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und</a:t>
            </a:r>
            <a:r>
              <a:rPr lang="sk-SK" sz="1400" dirty="0">
                <a:latin typeface="+mj-lt"/>
              </a:rPr>
              <a:t> der </a:t>
            </a:r>
            <a:r>
              <a:rPr lang="sk-SK" sz="1400" dirty="0" err="1">
                <a:latin typeface="+mj-lt"/>
              </a:rPr>
              <a:t>Republik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Österreich</a:t>
            </a:r>
            <a:r>
              <a:rPr lang="sk-SK" sz="1400" dirty="0">
                <a:latin typeface="+mj-lt"/>
              </a:rPr>
              <a:t> </a:t>
            </a:r>
          </a:p>
          <a:p>
            <a:pPr marL="0" indent="0" algn="just">
              <a:buNone/>
            </a:pPr>
            <a:endParaRPr lang="sk-SK" sz="1400" dirty="0">
              <a:latin typeface="+mj-lt"/>
            </a:endParaRPr>
          </a:p>
          <a:p>
            <a:pPr marL="0" indent="0" algn="just">
              <a:buNone/>
            </a:pPr>
            <a:r>
              <a:rPr lang="sk-SK" sz="1400" dirty="0" err="1">
                <a:latin typeface="+mj-lt"/>
              </a:rPr>
              <a:t>Gültig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ab</a:t>
            </a:r>
            <a:r>
              <a:rPr lang="sk-SK" sz="1400" dirty="0">
                <a:latin typeface="+mj-lt"/>
              </a:rPr>
              <a:t> 01.06.2023</a:t>
            </a:r>
          </a:p>
          <a:p>
            <a:pPr marL="0" indent="0" algn="just">
              <a:buNone/>
            </a:pPr>
            <a:endParaRPr lang="sk-SK" sz="1400" dirty="0">
              <a:latin typeface="+mj-lt"/>
            </a:endParaRPr>
          </a:p>
          <a:p>
            <a:pPr marL="0" indent="0" algn="just">
              <a:buNone/>
            </a:pPr>
            <a:r>
              <a:rPr lang="sk-SK" sz="1400" dirty="0" err="1">
                <a:latin typeface="+mj-lt"/>
              </a:rPr>
              <a:t>Eine</a:t>
            </a:r>
            <a:r>
              <a:rPr lang="sk-SK" sz="1400" dirty="0">
                <a:latin typeface="+mj-lt"/>
              </a:rPr>
              <a:t> Person, </a:t>
            </a:r>
            <a:r>
              <a:rPr lang="sk-SK" sz="1400" dirty="0" err="1">
                <a:latin typeface="+mj-lt"/>
              </a:rPr>
              <a:t>die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üblicherweise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grenzüberschreitende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Tätigkeit</a:t>
            </a:r>
            <a:r>
              <a:rPr lang="de-AT" sz="1400" dirty="0">
                <a:latin typeface="+mj-lt"/>
              </a:rPr>
              <a:t>en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ausübt</a:t>
            </a:r>
            <a:r>
              <a:rPr lang="sk-SK" sz="1400" dirty="0">
                <a:latin typeface="+mj-lt"/>
              </a:rPr>
              <a:t>, </a:t>
            </a:r>
            <a:r>
              <a:rPr lang="sk-SK" sz="1400" dirty="0" err="1">
                <a:latin typeface="+mj-lt"/>
              </a:rPr>
              <a:t>sollte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den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Rechtsvorschriften</a:t>
            </a:r>
            <a:r>
              <a:rPr lang="sk-SK" sz="1400" dirty="0">
                <a:latin typeface="+mj-lt"/>
              </a:rPr>
              <a:t> des </a:t>
            </a:r>
            <a:r>
              <a:rPr lang="sk-SK" sz="1400" dirty="0" err="1">
                <a:latin typeface="+mj-lt"/>
              </a:rPr>
              <a:t>Landes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unterliegen</a:t>
            </a:r>
            <a:r>
              <a:rPr lang="sk-SK" sz="1400" dirty="0">
                <a:latin typeface="+mj-lt"/>
              </a:rPr>
              <a:t>, in </a:t>
            </a:r>
            <a:r>
              <a:rPr lang="sk-SK" sz="1400" dirty="0" err="1">
                <a:latin typeface="+mj-lt"/>
              </a:rPr>
              <a:t>dem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sich</a:t>
            </a:r>
            <a:r>
              <a:rPr lang="sk-SK" sz="1400" dirty="0">
                <a:latin typeface="+mj-lt"/>
              </a:rPr>
              <a:t> der </a:t>
            </a:r>
            <a:r>
              <a:rPr lang="sk-SK" sz="1400" dirty="0" err="1">
                <a:latin typeface="+mj-lt"/>
              </a:rPr>
              <a:t>Sitz</a:t>
            </a:r>
            <a:r>
              <a:rPr lang="sk-SK" sz="1400" dirty="0">
                <a:latin typeface="+mj-lt"/>
              </a:rPr>
              <a:t> des </a:t>
            </a:r>
            <a:r>
              <a:rPr lang="sk-SK" sz="1400" dirty="0" err="1">
                <a:latin typeface="+mj-lt"/>
              </a:rPr>
              <a:t>Arbeitgebers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befindet</a:t>
            </a:r>
            <a:r>
              <a:rPr lang="sk-SK" sz="1400" dirty="0">
                <a:latin typeface="+mj-lt"/>
              </a:rPr>
              <a:t>, </a:t>
            </a:r>
            <a:r>
              <a:rPr lang="sk-SK" sz="1400" dirty="0" err="1">
                <a:latin typeface="+mj-lt"/>
              </a:rPr>
              <a:t>und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gleichzeitig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darf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die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Telearbeit</a:t>
            </a:r>
            <a:r>
              <a:rPr lang="sk-SK" sz="1400" dirty="0">
                <a:latin typeface="+mj-lt"/>
              </a:rPr>
              <a:t> im </a:t>
            </a:r>
            <a:r>
              <a:rPr lang="sk-SK" sz="1400" dirty="0" err="1">
                <a:latin typeface="+mj-lt"/>
              </a:rPr>
              <a:t>Wohnsitzland</a:t>
            </a:r>
            <a:r>
              <a:rPr lang="sk-SK" sz="1400" dirty="0">
                <a:latin typeface="+mj-lt"/>
              </a:rPr>
              <a:t> 40% der </a:t>
            </a:r>
            <a:r>
              <a:rPr lang="sk-SK" sz="1400" dirty="0" err="1">
                <a:latin typeface="+mj-lt"/>
              </a:rPr>
              <a:t>Gesamtarbeitszeit</a:t>
            </a:r>
            <a:r>
              <a:rPr lang="sk-SK" sz="1400" dirty="0">
                <a:latin typeface="+mj-lt"/>
              </a:rPr>
              <a:t>  </a:t>
            </a:r>
            <a:r>
              <a:rPr lang="sk-SK" sz="1400" dirty="0" err="1">
                <a:latin typeface="+mj-lt"/>
              </a:rPr>
              <a:t>nicht</a:t>
            </a:r>
            <a:r>
              <a:rPr lang="sk-SK" sz="1400" dirty="0">
                <a:latin typeface="+mj-lt"/>
              </a:rPr>
              <a:t> </a:t>
            </a:r>
            <a:r>
              <a:rPr lang="sk-SK" sz="1400" dirty="0" err="1">
                <a:latin typeface="+mj-lt"/>
              </a:rPr>
              <a:t>überschreiten</a:t>
            </a:r>
            <a:r>
              <a:rPr lang="sk-SK" sz="1400" dirty="0">
                <a:latin typeface="+mj-lt"/>
              </a:rPr>
              <a:t>.</a:t>
            </a:r>
          </a:p>
          <a:p>
            <a:pPr marL="0" indent="0" algn="just">
              <a:buNone/>
            </a:pPr>
            <a:r>
              <a:rPr lang="sk-SK" sz="1400" dirty="0">
                <a:latin typeface="+mj-lt"/>
              </a:rPr>
              <a:t>* </a:t>
            </a:r>
            <a:r>
              <a:rPr lang="sk-SK" sz="1400" dirty="0" err="1">
                <a:latin typeface="+mj-lt"/>
              </a:rPr>
              <a:t>Einholung</a:t>
            </a:r>
            <a:r>
              <a:rPr lang="sk-SK" sz="1400" dirty="0">
                <a:latin typeface="+mj-lt"/>
              </a:rPr>
              <a:t> der </a:t>
            </a:r>
            <a:r>
              <a:rPr lang="sk-SK" sz="1400" dirty="0" err="1">
                <a:latin typeface="+mj-lt"/>
              </a:rPr>
              <a:t>Bestätigung</a:t>
            </a:r>
            <a:r>
              <a:rPr lang="sk-SK" sz="1400" dirty="0">
                <a:latin typeface="+mj-lt"/>
              </a:rPr>
              <a:t> A1</a:t>
            </a: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78418708-C973-426B-A218-63418A11F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144" y="681773"/>
            <a:ext cx="146316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8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ABB36E-6333-4E3B-B062-C5693EA2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764" y="1121790"/>
            <a:ext cx="8158690" cy="1291472"/>
          </a:xfrm>
        </p:spPr>
        <p:txBody>
          <a:bodyPr>
            <a:normAutofit fontScale="90000"/>
          </a:bodyPr>
          <a:lstStyle/>
          <a:p>
            <a:r>
              <a:rPr lang="sk-SK" dirty="0" err="1">
                <a:latin typeface="+mn-lt"/>
              </a:rPr>
              <a:t>Unterzeichenerstaaten</a:t>
            </a:r>
            <a:r>
              <a:rPr lang="sk-SK" dirty="0">
                <a:latin typeface="+mn-lt"/>
              </a:rPr>
              <a:t>:</a:t>
            </a:r>
            <a:br>
              <a:rPr lang="sk-SK" dirty="0">
                <a:latin typeface="+mn-lt"/>
              </a:rPr>
            </a:br>
            <a:endParaRPr lang="sk-SK" dirty="0">
              <a:latin typeface="+mn-lt"/>
            </a:endParaRP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B0F6F066-6BA7-4FA6-B6CA-14C77B590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7092" y="2245234"/>
            <a:ext cx="2688908" cy="351925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k-SK" dirty="0" err="1"/>
              <a:t>Belgien</a:t>
            </a:r>
            <a:endParaRPr lang="sk-SK" dirty="0"/>
          </a:p>
          <a:p>
            <a:pPr algn="l"/>
            <a:r>
              <a:rPr lang="sk-SK" dirty="0" err="1"/>
              <a:t>Kroatien</a:t>
            </a:r>
            <a:endParaRPr lang="sk-SK" dirty="0"/>
          </a:p>
          <a:p>
            <a:pPr algn="l"/>
            <a:r>
              <a:rPr lang="sk-SK" dirty="0" err="1"/>
              <a:t>Tschechien</a:t>
            </a:r>
            <a:endParaRPr lang="sk-SK" dirty="0"/>
          </a:p>
          <a:p>
            <a:pPr algn="l"/>
            <a:r>
              <a:rPr lang="sk-SK" dirty="0" err="1"/>
              <a:t>Finnland</a:t>
            </a:r>
            <a:endParaRPr lang="sk-SK" dirty="0"/>
          </a:p>
          <a:p>
            <a:pPr algn="l"/>
            <a:r>
              <a:rPr lang="sk-SK" dirty="0" err="1"/>
              <a:t>Frankreich</a:t>
            </a:r>
            <a:endParaRPr lang="sk-SK" dirty="0"/>
          </a:p>
          <a:p>
            <a:pPr algn="l"/>
            <a:r>
              <a:rPr lang="sk-SK" dirty="0" err="1"/>
              <a:t>Niederlande</a:t>
            </a:r>
            <a:endParaRPr lang="sk-SK" dirty="0"/>
          </a:p>
          <a:p>
            <a:pPr algn="l"/>
            <a:r>
              <a:rPr lang="sk-SK" dirty="0" err="1"/>
              <a:t>Liechtenstein</a:t>
            </a:r>
            <a:endParaRPr lang="sk-SK" dirty="0"/>
          </a:p>
          <a:p>
            <a:pPr algn="l"/>
            <a:r>
              <a:rPr lang="sk-SK" dirty="0"/>
              <a:t>Luxemburg</a:t>
            </a:r>
          </a:p>
          <a:p>
            <a:pPr algn="l"/>
            <a:r>
              <a:rPr lang="sk-SK" dirty="0"/>
              <a:t>Malta</a:t>
            </a:r>
          </a:p>
        </p:txBody>
      </p:sp>
      <p:sp>
        <p:nvSpPr>
          <p:cNvPr id="4" name="Zástupný objekt pre text 2">
            <a:extLst>
              <a:ext uri="{FF2B5EF4-FFF2-40B4-BE49-F238E27FC236}">
                <a16:creationId xmlns:a16="http://schemas.microsoft.com/office/drawing/2014/main" id="{B6E4A556-0FE1-4C78-8311-2947ADB450F3}"/>
              </a:ext>
            </a:extLst>
          </p:cNvPr>
          <p:cNvSpPr txBox="1">
            <a:spLocks/>
          </p:cNvSpPr>
          <p:nvPr/>
        </p:nvSpPr>
        <p:spPr>
          <a:xfrm>
            <a:off x="7116540" y="2211411"/>
            <a:ext cx="2688908" cy="358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k-SK" dirty="0" err="1"/>
              <a:t>Deutschland</a:t>
            </a:r>
            <a:endParaRPr lang="sk-SK" dirty="0"/>
          </a:p>
          <a:p>
            <a:pPr algn="l"/>
            <a:r>
              <a:rPr lang="sk-SK" dirty="0" err="1"/>
              <a:t>Norwegen</a:t>
            </a:r>
            <a:endParaRPr lang="sk-SK" dirty="0"/>
          </a:p>
          <a:p>
            <a:pPr algn="l"/>
            <a:r>
              <a:rPr lang="sk-SK" dirty="0"/>
              <a:t>Pol</a:t>
            </a:r>
            <a:r>
              <a:rPr lang="de-AT" dirty="0"/>
              <a:t>en</a:t>
            </a:r>
            <a:endParaRPr lang="sk-SK" dirty="0"/>
          </a:p>
          <a:p>
            <a:pPr algn="l"/>
            <a:r>
              <a:rPr lang="sk-SK" dirty="0" err="1"/>
              <a:t>Portugal</a:t>
            </a:r>
            <a:endParaRPr lang="sk-SK" dirty="0"/>
          </a:p>
          <a:p>
            <a:pPr algn="l"/>
            <a:r>
              <a:rPr lang="sk-SK" dirty="0" err="1"/>
              <a:t>Österreich</a:t>
            </a:r>
            <a:endParaRPr lang="sk-SK" dirty="0"/>
          </a:p>
          <a:p>
            <a:pPr algn="l"/>
            <a:r>
              <a:rPr lang="sk-SK" dirty="0" err="1"/>
              <a:t>Slowakei</a:t>
            </a:r>
            <a:endParaRPr lang="sk-SK" dirty="0"/>
          </a:p>
          <a:p>
            <a:pPr algn="l"/>
            <a:r>
              <a:rPr lang="sk-SK" dirty="0" err="1"/>
              <a:t>Spanien</a:t>
            </a:r>
            <a:endParaRPr lang="sk-SK" dirty="0"/>
          </a:p>
          <a:p>
            <a:pPr algn="l"/>
            <a:r>
              <a:rPr lang="sk-SK" dirty="0" err="1"/>
              <a:t>Schweiz</a:t>
            </a:r>
            <a:endParaRPr lang="sk-SK" dirty="0"/>
          </a:p>
          <a:p>
            <a:pPr algn="l"/>
            <a:r>
              <a:rPr lang="sk-SK" dirty="0" err="1"/>
              <a:t>Schweden</a:t>
            </a:r>
            <a:endParaRPr lang="sk-SK" dirty="0"/>
          </a:p>
          <a:p>
            <a:pPr algn="l"/>
            <a:endParaRPr lang="sk-SK" dirty="0"/>
          </a:p>
          <a:p>
            <a:pPr marL="457200" indent="-457200" algn="l">
              <a:buFont typeface="+mj-lt"/>
              <a:buAutoNum type="arabicPeriod"/>
            </a:pPr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FEB134A3-3496-4B72-8EF6-441ADB7E2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55" y="677200"/>
            <a:ext cx="146316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6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30688-6409-4A8F-BDAE-F5FABADA7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453472"/>
            <a:ext cx="9601195" cy="677335"/>
          </a:xfrm>
        </p:spPr>
        <p:txBody>
          <a:bodyPr>
            <a:normAutofit/>
          </a:bodyPr>
          <a:lstStyle/>
          <a:p>
            <a:r>
              <a:rPr lang="de-DE" sz="2400" b="1" i="1" dirty="0"/>
              <a:t>Die Rahmenvereinbarung gilt für Arbeitnehmer, die:</a:t>
            </a:r>
            <a:endParaRPr lang="sk-SK" sz="2400" b="1" i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3F1249-571E-4BA2-91B0-80CB48569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k-SK" sz="1600" dirty="0" err="1">
                <a:latin typeface="+mj-lt"/>
              </a:rPr>
              <a:t>Einen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Wohnsitz</a:t>
            </a:r>
            <a:r>
              <a:rPr lang="sk-SK" sz="1600" dirty="0">
                <a:latin typeface="+mj-lt"/>
              </a:rPr>
              <a:t> in </a:t>
            </a:r>
            <a:r>
              <a:rPr lang="sk-SK" sz="1600" dirty="0" err="1">
                <a:latin typeface="+mj-lt"/>
              </a:rPr>
              <a:t>einem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Vertragsstaat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haben</a:t>
            </a:r>
            <a:endParaRPr lang="sk-SK" sz="16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de-DE" sz="1600" dirty="0">
                <a:latin typeface="+mj-lt"/>
              </a:rPr>
              <a:t>Eine a</a:t>
            </a:r>
            <a:r>
              <a:rPr lang="sk-SK" sz="1600" dirty="0" err="1">
                <a:latin typeface="+mj-lt"/>
              </a:rPr>
              <a:t>bhängige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Beschäftigung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für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einen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Arbeitgeber</a:t>
            </a:r>
            <a:r>
              <a:rPr lang="sk-SK" sz="1600" dirty="0">
                <a:latin typeface="+mj-lt"/>
              </a:rPr>
              <a:t> </a:t>
            </a:r>
            <a:r>
              <a:rPr lang="de-DE" sz="1600" dirty="0">
                <a:latin typeface="+mj-lt"/>
              </a:rPr>
              <a:t>ausüben </a:t>
            </a:r>
            <a:r>
              <a:rPr lang="sk-SK" sz="1600" dirty="0">
                <a:latin typeface="+mj-lt"/>
              </a:rPr>
              <a:t>(oder </a:t>
            </a:r>
            <a:r>
              <a:rPr lang="sk-SK" sz="1600" dirty="0" err="1">
                <a:latin typeface="+mj-lt"/>
              </a:rPr>
              <a:t>mehrere</a:t>
            </a:r>
            <a:r>
              <a:rPr lang="de-AT" sz="1600" dirty="0">
                <a:latin typeface="+mj-lt"/>
              </a:rPr>
              <a:t>n</a:t>
            </a:r>
            <a:r>
              <a:rPr lang="sk-SK" sz="1600" dirty="0">
                <a:latin typeface="+mj-lt"/>
              </a:rPr>
              <a:t> AG, </a:t>
            </a:r>
            <a:r>
              <a:rPr lang="sk-SK" sz="1600" dirty="0" err="1">
                <a:latin typeface="+mj-lt"/>
              </a:rPr>
              <a:t>die</a:t>
            </a:r>
            <a:r>
              <a:rPr lang="sk-SK" sz="1600" dirty="0">
                <a:latin typeface="+mj-lt"/>
              </a:rPr>
              <a:t> jedoch </a:t>
            </a:r>
            <a:r>
              <a:rPr lang="sk-SK" sz="1600" dirty="0" err="1">
                <a:latin typeface="+mj-lt"/>
              </a:rPr>
              <a:t>nur</a:t>
            </a:r>
            <a:r>
              <a:rPr lang="sk-SK" sz="1600" dirty="0">
                <a:latin typeface="+mj-lt"/>
              </a:rPr>
              <a:t> in </a:t>
            </a:r>
            <a:r>
              <a:rPr lang="sk-SK" sz="1600" dirty="0" err="1">
                <a:latin typeface="+mj-lt"/>
              </a:rPr>
              <a:t>einem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Staat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ansässig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sind</a:t>
            </a:r>
            <a:r>
              <a:rPr lang="sk-SK" sz="1600" dirty="0">
                <a:latin typeface="+mj-l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de-DE" sz="1600" dirty="0">
                <a:latin typeface="+mj-lt"/>
              </a:rPr>
              <a:t>Die gleiche Tätigkeit f</a:t>
            </a:r>
            <a:r>
              <a:rPr lang="sk-SK" sz="1600" dirty="0" err="1">
                <a:latin typeface="+mj-lt"/>
              </a:rPr>
              <a:t>ür</a:t>
            </a:r>
            <a:r>
              <a:rPr lang="sk-SK" sz="1600" dirty="0">
                <a:latin typeface="+mj-lt"/>
              </a:rPr>
              <a:t> d</a:t>
            </a:r>
            <a:r>
              <a:rPr lang="de-AT" sz="1600" dirty="0">
                <a:latin typeface="+mj-lt"/>
              </a:rPr>
              <a:t>en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Arbeitgeber</a:t>
            </a:r>
            <a:r>
              <a:rPr lang="de-DE" sz="1600" dirty="0">
                <a:latin typeface="+mj-lt"/>
              </a:rPr>
              <a:t>,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sowohl</a:t>
            </a:r>
            <a:r>
              <a:rPr lang="sk-SK" sz="1600" dirty="0">
                <a:latin typeface="+mj-lt"/>
              </a:rPr>
              <a:t> in </a:t>
            </a:r>
            <a:r>
              <a:rPr lang="sk-SK" sz="1600" dirty="0" err="1">
                <a:latin typeface="+mj-lt"/>
              </a:rPr>
              <a:t>dem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Staat</a:t>
            </a:r>
            <a:r>
              <a:rPr lang="sk-SK" sz="1600" dirty="0">
                <a:latin typeface="+mj-lt"/>
              </a:rPr>
              <a:t>, in </a:t>
            </a:r>
            <a:r>
              <a:rPr lang="sk-SK" sz="1600" dirty="0" err="1">
                <a:latin typeface="+mj-lt"/>
              </a:rPr>
              <a:t>dem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sich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sein</a:t>
            </a:r>
            <a:r>
              <a:rPr lang="de-DE" sz="1600" dirty="0">
                <a:latin typeface="+mj-lt"/>
              </a:rPr>
              <a:t>e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Geschäfts</a:t>
            </a:r>
            <a:r>
              <a:rPr lang="sk-SK" sz="1600" dirty="0">
                <a:latin typeface="+mj-lt"/>
              </a:rPr>
              <a:t>-oder </a:t>
            </a:r>
            <a:r>
              <a:rPr lang="sk-SK" sz="1600" dirty="0" err="1">
                <a:latin typeface="+mj-lt"/>
              </a:rPr>
              <a:t>Betriebsstät</a:t>
            </a:r>
            <a:r>
              <a:rPr lang="de-AT" sz="1600" dirty="0">
                <a:latin typeface="+mj-lt"/>
              </a:rPr>
              <a:t>t</a:t>
            </a:r>
            <a:r>
              <a:rPr lang="sk-SK" sz="1600" dirty="0">
                <a:latin typeface="+mj-lt"/>
              </a:rPr>
              <a:t>e </a:t>
            </a:r>
            <a:r>
              <a:rPr lang="sk-SK" sz="1600" dirty="0" err="1">
                <a:latin typeface="+mj-lt"/>
              </a:rPr>
              <a:t>befindet</a:t>
            </a:r>
            <a:r>
              <a:rPr lang="sk-SK" sz="1600" dirty="0">
                <a:latin typeface="+mj-lt"/>
              </a:rPr>
              <a:t>, </a:t>
            </a:r>
            <a:r>
              <a:rPr lang="sk-SK" sz="1600" dirty="0" err="1">
                <a:latin typeface="+mj-lt"/>
              </a:rPr>
              <a:t>als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auch</a:t>
            </a:r>
            <a:r>
              <a:rPr lang="sk-SK" sz="1600" dirty="0">
                <a:latin typeface="+mj-lt"/>
              </a:rPr>
              <a:t> </a:t>
            </a:r>
            <a:r>
              <a:rPr lang="de-DE" sz="1600" dirty="0">
                <a:latin typeface="+mj-lt"/>
              </a:rPr>
              <a:t>im Wohnsitzstaat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verrichten</a:t>
            </a:r>
            <a:endParaRPr lang="sk-SK" sz="16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de-DE" sz="1600" dirty="0">
                <a:latin typeface="+mj-lt"/>
              </a:rPr>
              <a:t>Ihre </a:t>
            </a:r>
            <a:r>
              <a:rPr lang="sk-SK" sz="1600" dirty="0" err="1">
                <a:latin typeface="+mj-lt"/>
              </a:rPr>
              <a:t>Arbeit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mithilfe</a:t>
            </a:r>
            <a:r>
              <a:rPr lang="sk-SK" sz="1600" dirty="0">
                <a:latin typeface="+mj-lt"/>
              </a:rPr>
              <a:t> der </a:t>
            </a:r>
            <a:r>
              <a:rPr lang="sk-SK" sz="1600" dirty="0" err="1">
                <a:latin typeface="+mj-lt"/>
              </a:rPr>
              <a:t>Informationstechnologie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aus</a:t>
            </a:r>
            <a:r>
              <a:rPr lang="de-DE" sz="1600" dirty="0">
                <a:latin typeface="+mj-lt"/>
              </a:rPr>
              <a:t>üben</a:t>
            </a:r>
            <a:r>
              <a:rPr lang="sk-SK" sz="1600" dirty="0">
                <a:latin typeface="+mj-lt"/>
              </a:rPr>
              <a:t> (</a:t>
            </a:r>
            <a:r>
              <a:rPr lang="sk-SK" sz="1600" dirty="0" err="1">
                <a:latin typeface="+mj-lt"/>
              </a:rPr>
              <a:t>unter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Einsatz</a:t>
            </a:r>
            <a:r>
              <a:rPr lang="sk-SK" sz="1600" dirty="0">
                <a:latin typeface="+mj-lt"/>
              </a:rPr>
              <a:t> von </a:t>
            </a:r>
            <a:r>
              <a:rPr lang="sk-SK" sz="1600" dirty="0" err="1">
                <a:latin typeface="+mj-lt"/>
              </a:rPr>
              <a:t>Informationstechnologie</a:t>
            </a:r>
            <a:r>
              <a:rPr lang="sk-SK" sz="1600" dirty="0">
                <a:latin typeface="+mj-lt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sk-SK" sz="1600" dirty="0" err="1">
                <a:latin typeface="+mj-lt"/>
              </a:rPr>
              <a:t>Arbeitszeit</a:t>
            </a:r>
            <a:r>
              <a:rPr lang="sk-SK" sz="1600" dirty="0">
                <a:latin typeface="+mj-lt"/>
              </a:rPr>
              <a:t> im </a:t>
            </a:r>
            <a:r>
              <a:rPr lang="sk-SK" sz="1600" dirty="0" err="1">
                <a:latin typeface="+mj-lt"/>
              </a:rPr>
              <a:t>Wohnstaat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zwischen</a:t>
            </a:r>
            <a:r>
              <a:rPr lang="sk-SK" sz="1600" dirty="0">
                <a:latin typeface="+mj-lt"/>
              </a:rPr>
              <a:t> 25% </a:t>
            </a:r>
            <a:r>
              <a:rPr lang="sk-SK" sz="1600" dirty="0" err="1">
                <a:latin typeface="+mj-lt"/>
              </a:rPr>
              <a:t>und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weniger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als</a:t>
            </a:r>
            <a:r>
              <a:rPr lang="sk-SK" sz="1600" dirty="0">
                <a:latin typeface="+mj-lt"/>
              </a:rPr>
              <a:t> 50% (49,99%) der </a:t>
            </a:r>
            <a:r>
              <a:rPr lang="sk-SK" sz="1600" dirty="0" err="1">
                <a:latin typeface="+mj-lt"/>
              </a:rPr>
              <a:t>gesamten</a:t>
            </a:r>
            <a:r>
              <a:rPr lang="sk-SK" sz="1600" dirty="0">
                <a:latin typeface="+mj-lt"/>
              </a:rPr>
              <a:t> </a:t>
            </a:r>
            <a:r>
              <a:rPr lang="sk-SK" sz="1600" dirty="0" err="1">
                <a:latin typeface="+mj-lt"/>
              </a:rPr>
              <a:t>Beschäftigung</a:t>
            </a:r>
            <a:r>
              <a:rPr lang="de-DE" sz="1600" dirty="0">
                <a:latin typeface="+mj-lt"/>
              </a:rPr>
              <a:t> beträgt</a:t>
            </a:r>
            <a:endParaRPr lang="sk-SK" sz="1600" dirty="0">
              <a:latin typeface="+mj-lt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17B473E-5490-4319-BD84-4121FC6E2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83" y="726078"/>
            <a:ext cx="146316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99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0C5DBA-B640-45E2-9C64-11F28D5A5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23307"/>
            <a:ext cx="9601196" cy="1062692"/>
          </a:xfrm>
        </p:spPr>
        <p:txBody>
          <a:bodyPr>
            <a:normAutofit/>
          </a:bodyPr>
          <a:lstStyle/>
          <a:p>
            <a:r>
              <a:rPr lang="de-DE" sz="2400" b="1" i="1" dirty="0"/>
              <a:t>Die Rahmenvereinbarung gilt </a:t>
            </a:r>
            <a:r>
              <a:rPr lang="sk-SK" sz="2400" b="1" i="1" dirty="0"/>
              <a:t>NICHT </a:t>
            </a:r>
            <a:r>
              <a:rPr lang="de-DE" sz="2400" b="1" i="1" dirty="0"/>
              <a:t>für Arbeitnehmer, die:</a:t>
            </a:r>
            <a:endParaRPr lang="sk-SK" sz="2400" i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D29533-B17B-4BFA-88F6-218084362D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798106"/>
            <a:ext cx="8949266" cy="2554069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</a:pPr>
            <a:r>
              <a:rPr lang="sk-SK" sz="1900" dirty="0" err="1"/>
              <a:t>An</a:t>
            </a:r>
            <a:r>
              <a:rPr lang="sk-SK" sz="1900" dirty="0"/>
              <a:t> </a:t>
            </a:r>
            <a:r>
              <a:rPr lang="sk-SK" sz="1900" dirty="0" err="1"/>
              <a:t>ihrem</a:t>
            </a:r>
            <a:r>
              <a:rPr lang="sk-SK" sz="1900" dirty="0"/>
              <a:t> </a:t>
            </a:r>
            <a:r>
              <a:rPr lang="sk-SK" sz="1900" dirty="0" err="1"/>
              <a:t>Wohnort</a:t>
            </a:r>
            <a:r>
              <a:rPr lang="sk-SK" sz="1900" dirty="0"/>
              <a:t> in der </a:t>
            </a:r>
            <a:r>
              <a:rPr lang="sk-SK" sz="1900" dirty="0" err="1"/>
              <a:t>Regel</a:t>
            </a:r>
            <a:r>
              <a:rPr lang="sk-SK" sz="1900" dirty="0"/>
              <a:t> </a:t>
            </a:r>
            <a:r>
              <a:rPr lang="sk-SK" sz="1900" dirty="0" err="1"/>
              <a:t>ein</a:t>
            </a:r>
            <a:r>
              <a:rPr lang="de-AT" sz="1900" dirty="0"/>
              <a:t>e</a:t>
            </a:r>
            <a:r>
              <a:rPr lang="sk-SK" sz="1900" dirty="0"/>
              <a:t> </a:t>
            </a:r>
            <a:r>
              <a:rPr lang="de-AT" sz="1900" dirty="0"/>
              <a:t>a</a:t>
            </a:r>
            <a:r>
              <a:rPr lang="sk-SK" sz="1900" dirty="0" err="1"/>
              <a:t>ndere</a:t>
            </a:r>
            <a:r>
              <a:rPr lang="sk-SK" sz="1900" dirty="0"/>
              <a:t> </a:t>
            </a:r>
            <a:r>
              <a:rPr lang="sk-SK" sz="1900" dirty="0" err="1"/>
              <a:t>Tätigkeit</a:t>
            </a:r>
            <a:r>
              <a:rPr lang="sk-SK" sz="1900" dirty="0"/>
              <a:t> </a:t>
            </a:r>
            <a:r>
              <a:rPr lang="de-DE" sz="1900" dirty="0"/>
              <a:t>ausüben </a:t>
            </a:r>
            <a:r>
              <a:rPr lang="sk-SK" sz="1900" dirty="0" err="1"/>
              <a:t>als</a:t>
            </a:r>
            <a:r>
              <a:rPr lang="sk-SK" sz="1900" dirty="0"/>
              <a:t> </a:t>
            </a:r>
            <a:r>
              <a:rPr lang="sk-SK" sz="1900" dirty="0" err="1"/>
              <a:t>grenzübe</a:t>
            </a:r>
            <a:r>
              <a:rPr lang="de-AT" sz="1900" dirty="0"/>
              <a:t>r</a:t>
            </a:r>
            <a:r>
              <a:rPr lang="sk-SK" sz="1900" dirty="0" err="1"/>
              <a:t>schreitende</a:t>
            </a:r>
            <a:r>
              <a:rPr lang="sk-SK" sz="1900" dirty="0"/>
              <a:t> </a:t>
            </a:r>
            <a:r>
              <a:rPr lang="sk-SK" sz="1900" dirty="0" err="1"/>
              <a:t>Telearbeit</a:t>
            </a:r>
            <a:r>
              <a:rPr lang="sk-SK" sz="1900" dirty="0"/>
              <a:t> </a:t>
            </a:r>
          </a:p>
          <a:p>
            <a:pPr algn="just">
              <a:lnSpc>
                <a:spcPct val="170000"/>
              </a:lnSpc>
            </a:pPr>
            <a:r>
              <a:rPr lang="sk-SK" sz="1900" dirty="0" err="1"/>
              <a:t>eine</a:t>
            </a:r>
            <a:r>
              <a:rPr lang="sk-SK" sz="1900" dirty="0"/>
              <a:t> </a:t>
            </a:r>
            <a:r>
              <a:rPr lang="sk-SK" sz="1900" dirty="0" err="1"/>
              <a:t>Tätigkeit</a:t>
            </a:r>
            <a:r>
              <a:rPr lang="sk-SK" sz="1900" dirty="0"/>
              <a:t> auβ</a:t>
            </a:r>
            <a:r>
              <a:rPr lang="sk-SK" sz="1900" dirty="0" err="1"/>
              <a:t>erhalb</a:t>
            </a:r>
            <a:r>
              <a:rPr lang="sk-SK" sz="1900" dirty="0"/>
              <a:t> </a:t>
            </a:r>
            <a:r>
              <a:rPr lang="sk-SK" sz="1900" dirty="0" err="1"/>
              <a:t>ihres</a:t>
            </a:r>
            <a:r>
              <a:rPr lang="sk-SK" sz="1900" dirty="0"/>
              <a:t> </a:t>
            </a:r>
            <a:r>
              <a:rPr lang="sk-SK" sz="1900" dirty="0" err="1"/>
              <a:t>Wohnsitzes</a:t>
            </a:r>
            <a:r>
              <a:rPr lang="sk-SK" sz="1900" dirty="0"/>
              <a:t> oder des </a:t>
            </a:r>
            <a:r>
              <a:rPr lang="sk-SK" sz="1900" dirty="0" err="1"/>
              <a:t>Staates</a:t>
            </a:r>
            <a:r>
              <a:rPr lang="sk-SK" sz="1900" dirty="0"/>
              <a:t> </a:t>
            </a:r>
            <a:r>
              <a:rPr lang="sk-SK" sz="1900" dirty="0" err="1"/>
              <a:t>aus</a:t>
            </a:r>
            <a:r>
              <a:rPr lang="de-DE" sz="1900" dirty="0"/>
              <a:t>üben</a:t>
            </a:r>
            <a:r>
              <a:rPr lang="sk-SK" sz="1900" dirty="0"/>
              <a:t>, in </a:t>
            </a:r>
            <a:r>
              <a:rPr lang="sk-SK" sz="1900" dirty="0" err="1"/>
              <a:t>dem</a:t>
            </a:r>
            <a:r>
              <a:rPr lang="sk-SK" sz="1900" dirty="0"/>
              <a:t> der </a:t>
            </a:r>
            <a:r>
              <a:rPr lang="sk-SK" sz="1900" dirty="0" err="1"/>
              <a:t>Arbeitgeber</a:t>
            </a:r>
            <a:r>
              <a:rPr lang="sk-SK" sz="1900" dirty="0"/>
              <a:t> </a:t>
            </a:r>
            <a:r>
              <a:rPr lang="sk-SK" sz="1900" dirty="0" err="1"/>
              <a:t>seinen</a:t>
            </a:r>
            <a:r>
              <a:rPr lang="sk-SK" sz="1900" dirty="0"/>
              <a:t> </a:t>
            </a:r>
            <a:r>
              <a:rPr lang="sk-SK" sz="1900" dirty="0" err="1"/>
              <a:t>Sitz</a:t>
            </a:r>
            <a:r>
              <a:rPr lang="sk-SK" sz="1900" dirty="0"/>
              <a:t> </a:t>
            </a:r>
            <a:r>
              <a:rPr lang="sk-SK" sz="1900" dirty="0" err="1"/>
              <a:t>hat</a:t>
            </a:r>
            <a:r>
              <a:rPr lang="sk-SK" sz="1900" dirty="0"/>
              <a:t> (</a:t>
            </a:r>
            <a:r>
              <a:rPr lang="sk-SK" sz="1900" dirty="0" err="1"/>
              <a:t>Drittstaat</a:t>
            </a:r>
            <a:r>
              <a:rPr lang="sk-SK" sz="1900" dirty="0"/>
              <a:t>)</a:t>
            </a:r>
          </a:p>
          <a:p>
            <a:pPr algn="just">
              <a:lnSpc>
                <a:spcPct val="170000"/>
              </a:lnSpc>
            </a:pPr>
            <a:r>
              <a:rPr lang="sk-SK" sz="1900" dirty="0" err="1"/>
              <a:t>Mehrere</a:t>
            </a:r>
            <a:r>
              <a:rPr lang="sk-SK" sz="1900" dirty="0"/>
              <a:t> </a:t>
            </a:r>
            <a:r>
              <a:rPr lang="sk-SK" sz="1900" dirty="0" err="1"/>
              <a:t>Arbeitgeber</a:t>
            </a:r>
            <a:r>
              <a:rPr lang="sk-SK" sz="1900" dirty="0"/>
              <a:t> in </a:t>
            </a:r>
            <a:r>
              <a:rPr lang="sk-SK" sz="1900" dirty="0" err="1"/>
              <a:t>mehreren</a:t>
            </a:r>
            <a:r>
              <a:rPr lang="sk-SK" sz="1900" dirty="0"/>
              <a:t> </a:t>
            </a:r>
            <a:r>
              <a:rPr lang="sk-SK" sz="1900" dirty="0" err="1"/>
              <a:t>Staaten</a:t>
            </a:r>
            <a:r>
              <a:rPr lang="sk-SK" sz="1900" dirty="0"/>
              <a:t> </a:t>
            </a:r>
            <a:r>
              <a:rPr lang="sk-SK" sz="1900" dirty="0" err="1"/>
              <a:t>haben</a:t>
            </a:r>
            <a:endParaRPr lang="sk-SK" sz="1900" dirty="0"/>
          </a:p>
          <a:p>
            <a:pPr algn="just">
              <a:lnSpc>
                <a:spcPct val="170000"/>
              </a:lnSpc>
            </a:pPr>
            <a:r>
              <a:rPr lang="sk-SK" sz="1900" dirty="0" err="1"/>
              <a:t>Selbständig</a:t>
            </a:r>
            <a:r>
              <a:rPr lang="sk-SK" sz="1900" dirty="0"/>
              <a:t> </a:t>
            </a:r>
            <a:r>
              <a:rPr lang="sk-SK" sz="1900" dirty="0" err="1"/>
              <a:t>sind</a:t>
            </a:r>
            <a:r>
              <a:rPr lang="sk-SK" sz="1900" dirty="0"/>
              <a:t> </a:t>
            </a:r>
          </a:p>
          <a:p>
            <a:pPr algn="just"/>
            <a:endParaRPr lang="sk-SK" sz="19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545F443-AD4E-4791-8BBB-2AECD0D7D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136" y="711199"/>
            <a:ext cx="146316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1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391504-D337-434C-BFA7-F4CB218F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310326"/>
            <a:ext cx="9847081" cy="1084082"/>
          </a:xfrm>
        </p:spPr>
        <p:txBody>
          <a:bodyPr>
            <a:noAutofit/>
          </a:bodyPr>
          <a:lstStyle/>
          <a:p>
            <a:r>
              <a:rPr lang="de-DE" sz="2400" b="1" dirty="0">
                <a:latin typeface="+mn-lt"/>
              </a:rPr>
              <a:t>Die multilaterale Rahmen</a:t>
            </a:r>
            <a:r>
              <a:rPr lang="sk-SK" sz="2400" b="1" dirty="0" err="1">
                <a:latin typeface="+mn-lt"/>
              </a:rPr>
              <a:t>vereinbarung</a:t>
            </a:r>
            <a:r>
              <a:rPr lang="de-DE" sz="2400" b="1" dirty="0">
                <a:latin typeface="+mn-lt"/>
              </a:rPr>
              <a:t> ermöglicht den Verbleib im Sozialversicherungssystem des Arbeitgeberlandes, wenn der Arbeitnehmer weniger als 50 % der Zeit in seinem Wohnsitzland arbeitet</a:t>
            </a:r>
            <a:endParaRPr lang="sk-SK" sz="2400" b="1" dirty="0">
              <a:latin typeface="+mn-l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4328BFE-0578-46C1-BEA6-9EA30948D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k-SK" sz="1900" dirty="0"/>
              <a:t>Um </a:t>
            </a:r>
            <a:r>
              <a:rPr lang="sk-SK" sz="1900" dirty="0" err="1"/>
              <a:t>die</a:t>
            </a:r>
            <a:r>
              <a:rPr lang="sk-SK" sz="1900" dirty="0"/>
              <a:t> </a:t>
            </a:r>
            <a:r>
              <a:rPr lang="sk-SK" sz="1900" dirty="0" err="1"/>
              <a:t>Bestimmungen</a:t>
            </a:r>
            <a:r>
              <a:rPr lang="sk-SK" sz="1900" dirty="0"/>
              <a:t> der </a:t>
            </a:r>
            <a:r>
              <a:rPr lang="sk-SK" sz="1900" dirty="0" err="1"/>
              <a:t>Vereinbarung</a:t>
            </a:r>
            <a:r>
              <a:rPr lang="de-AT" sz="1900" dirty="0"/>
              <a:t>en</a:t>
            </a:r>
            <a:r>
              <a:rPr lang="sk-SK" sz="1900" dirty="0"/>
              <a:t> </a:t>
            </a:r>
            <a:r>
              <a:rPr lang="sk-SK" sz="1900" dirty="0" err="1"/>
              <a:t>anwenden</a:t>
            </a:r>
            <a:r>
              <a:rPr lang="sk-SK" sz="1900" dirty="0"/>
              <a:t> </a:t>
            </a:r>
            <a:r>
              <a:rPr lang="sk-SK" sz="1900" dirty="0" err="1"/>
              <a:t>zu</a:t>
            </a:r>
            <a:r>
              <a:rPr lang="sk-SK" sz="1900" dirty="0"/>
              <a:t> </a:t>
            </a:r>
            <a:r>
              <a:rPr lang="sk-SK" sz="1900" dirty="0" err="1"/>
              <a:t>können</a:t>
            </a:r>
            <a:r>
              <a:rPr lang="sk-SK" sz="1900" dirty="0"/>
              <a:t>, </a:t>
            </a:r>
            <a:r>
              <a:rPr lang="sk-SK" sz="1900" dirty="0" err="1"/>
              <a:t>ist</a:t>
            </a:r>
            <a:r>
              <a:rPr lang="sk-SK" sz="1900" dirty="0"/>
              <a:t> </a:t>
            </a:r>
            <a:r>
              <a:rPr lang="de-AT" sz="1900" dirty="0"/>
              <a:t>f</a:t>
            </a:r>
            <a:r>
              <a:rPr lang="sk-SK" sz="1900" dirty="0" err="1"/>
              <a:t>olgendes</a:t>
            </a:r>
            <a:r>
              <a:rPr lang="sk-SK" sz="1900" dirty="0"/>
              <a:t> </a:t>
            </a:r>
            <a:r>
              <a:rPr lang="sk-SK" sz="1900" dirty="0" err="1"/>
              <a:t>erforderlich</a:t>
            </a:r>
            <a:r>
              <a:rPr lang="sk-SK" sz="1900" dirty="0"/>
              <a:t>:</a:t>
            </a:r>
          </a:p>
          <a:p>
            <a:pPr marL="0" indent="0">
              <a:buNone/>
            </a:pPr>
            <a:endParaRPr lang="sk-SK" sz="16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600" dirty="0" err="1"/>
              <a:t>Einreichung</a:t>
            </a:r>
            <a:r>
              <a:rPr lang="sk-SK" sz="1600" dirty="0"/>
              <a:t> </a:t>
            </a:r>
            <a:r>
              <a:rPr lang="sk-SK" sz="1600" dirty="0" err="1"/>
              <a:t>eines</a:t>
            </a:r>
            <a:r>
              <a:rPr lang="sk-SK" sz="1600" dirty="0"/>
              <a:t> </a:t>
            </a:r>
            <a:r>
              <a:rPr lang="sk-SK" sz="1600" dirty="0" err="1"/>
              <a:t>Antrags</a:t>
            </a:r>
            <a:r>
              <a:rPr lang="sk-SK" sz="1600" dirty="0"/>
              <a:t> </a:t>
            </a:r>
            <a:r>
              <a:rPr lang="sk-SK" sz="1600" dirty="0" err="1"/>
              <a:t>auf</a:t>
            </a:r>
            <a:r>
              <a:rPr lang="sk-SK" sz="1600" dirty="0"/>
              <a:t> </a:t>
            </a:r>
            <a:r>
              <a:rPr lang="sk-SK" sz="1600" dirty="0" err="1"/>
              <a:t>Ausnahme</a:t>
            </a:r>
            <a:r>
              <a:rPr lang="sk-SK" sz="1600" dirty="0"/>
              <a:t> im </a:t>
            </a:r>
            <a:r>
              <a:rPr lang="sk-SK" sz="1600" dirty="0" err="1"/>
              <a:t>Land</a:t>
            </a:r>
            <a:r>
              <a:rPr lang="sk-SK" sz="1600" dirty="0"/>
              <a:t> des </a:t>
            </a:r>
            <a:r>
              <a:rPr lang="sk-SK" sz="1600" dirty="0" err="1"/>
              <a:t>Arbeitgebers</a:t>
            </a:r>
            <a:r>
              <a:rPr lang="sk-SK" sz="1600" dirty="0"/>
              <a:t> (</a:t>
            </a:r>
            <a:r>
              <a:rPr lang="sk-SK" sz="1600" dirty="0" err="1"/>
              <a:t>wird</a:t>
            </a:r>
            <a:r>
              <a:rPr lang="sk-SK" sz="1600" dirty="0"/>
              <a:t> </a:t>
            </a:r>
            <a:r>
              <a:rPr lang="sk-SK" sz="1600" dirty="0" err="1"/>
              <a:t>kein</a:t>
            </a:r>
            <a:r>
              <a:rPr lang="sk-SK" sz="1600" dirty="0"/>
              <a:t> </a:t>
            </a:r>
            <a:r>
              <a:rPr lang="sk-SK" sz="1600" dirty="0" err="1"/>
              <a:t>Antrag</a:t>
            </a:r>
            <a:r>
              <a:rPr lang="sk-SK" sz="1600" dirty="0"/>
              <a:t> </a:t>
            </a:r>
            <a:r>
              <a:rPr lang="sk-SK" sz="1600" dirty="0" err="1"/>
              <a:t>gestellt</a:t>
            </a:r>
            <a:r>
              <a:rPr lang="sk-SK" sz="1600" dirty="0"/>
              <a:t>, </a:t>
            </a:r>
            <a:r>
              <a:rPr lang="sk-SK" sz="1600" dirty="0" err="1"/>
              <a:t>gelten</a:t>
            </a:r>
            <a:r>
              <a:rPr lang="sk-SK" sz="1600" dirty="0"/>
              <a:t> </a:t>
            </a:r>
            <a:r>
              <a:rPr lang="sk-SK" sz="1600" dirty="0" err="1"/>
              <a:t>für</a:t>
            </a:r>
            <a:r>
              <a:rPr lang="sk-SK" sz="1600" dirty="0"/>
              <a:t> </a:t>
            </a:r>
            <a:r>
              <a:rPr lang="sk-SK" sz="1600" dirty="0" err="1"/>
              <a:t>Arbeitgeber</a:t>
            </a:r>
            <a:r>
              <a:rPr lang="sk-SK" sz="1600" dirty="0"/>
              <a:t> </a:t>
            </a:r>
            <a:r>
              <a:rPr lang="sk-SK" sz="1600" dirty="0" err="1"/>
              <a:t>und</a:t>
            </a:r>
            <a:r>
              <a:rPr lang="sk-SK" sz="1600" dirty="0"/>
              <a:t> </a:t>
            </a:r>
            <a:r>
              <a:rPr lang="sk-SK" sz="1600" dirty="0" err="1"/>
              <a:t>Arbeitnehmer</a:t>
            </a:r>
            <a:r>
              <a:rPr lang="sk-SK" sz="1600" dirty="0"/>
              <a:t> </a:t>
            </a:r>
            <a:r>
              <a:rPr lang="sk-SK" sz="1600" dirty="0" err="1"/>
              <a:t>die</a:t>
            </a:r>
            <a:r>
              <a:rPr lang="sk-SK" sz="1600" dirty="0"/>
              <a:t> </a:t>
            </a:r>
            <a:r>
              <a:rPr lang="sk-SK" sz="1600" dirty="0" err="1"/>
              <a:t>Standardregeln</a:t>
            </a:r>
            <a:r>
              <a:rPr lang="sk-SK" sz="1600" dirty="0"/>
              <a:t>  </a:t>
            </a:r>
            <a:r>
              <a:rPr lang="sk-SK" sz="1600" dirty="0" err="1"/>
              <a:t>zur</a:t>
            </a:r>
            <a:r>
              <a:rPr lang="sk-SK" sz="1600" dirty="0"/>
              <a:t> </a:t>
            </a:r>
            <a:r>
              <a:rPr lang="sk-SK" sz="1600" dirty="0" err="1"/>
              <a:t>Bestimmung</a:t>
            </a:r>
            <a:r>
              <a:rPr lang="sk-SK" sz="1600" dirty="0"/>
              <a:t> der </a:t>
            </a:r>
            <a:r>
              <a:rPr lang="sk-SK" sz="1600" dirty="0" err="1"/>
              <a:t>anwendbaren</a:t>
            </a:r>
            <a:r>
              <a:rPr lang="sk-SK" sz="1600" dirty="0"/>
              <a:t> </a:t>
            </a:r>
            <a:r>
              <a:rPr lang="sk-SK" sz="1600" dirty="0" err="1"/>
              <a:t>Rechtsvorschriften</a:t>
            </a:r>
            <a:r>
              <a:rPr lang="sk-SK" sz="1600" dirty="0"/>
              <a:t> </a:t>
            </a:r>
            <a:r>
              <a:rPr lang="sk-SK" sz="1600" dirty="0" err="1"/>
              <a:t>d.h</a:t>
            </a:r>
            <a:r>
              <a:rPr lang="sk-SK" sz="1600" dirty="0"/>
              <a:t>. es </a:t>
            </a:r>
            <a:r>
              <a:rPr lang="sk-SK" sz="1600" dirty="0" err="1"/>
              <a:t>gilt</a:t>
            </a:r>
            <a:r>
              <a:rPr lang="sk-SK" sz="1600" dirty="0"/>
              <a:t> </a:t>
            </a:r>
            <a:r>
              <a:rPr lang="sk-SK" sz="1600" dirty="0" err="1"/>
              <a:t>eine</a:t>
            </a:r>
            <a:r>
              <a:rPr lang="sk-SK" sz="1600" dirty="0"/>
              <a:t> </a:t>
            </a:r>
            <a:r>
              <a:rPr lang="sk-SK" sz="1600" dirty="0" err="1"/>
              <a:t>Grenze</a:t>
            </a:r>
            <a:r>
              <a:rPr lang="sk-SK" sz="1600" dirty="0"/>
              <a:t> von 25% </a:t>
            </a:r>
            <a:r>
              <a:rPr lang="sk-SK" sz="1600" dirty="0" err="1"/>
              <a:t>für</a:t>
            </a:r>
            <a:r>
              <a:rPr lang="sk-SK" sz="1600" dirty="0"/>
              <a:t> </a:t>
            </a:r>
            <a:r>
              <a:rPr lang="sk-SK" sz="1600" dirty="0" err="1"/>
              <a:t>Arbeit</a:t>
            </a:r>
            <a:r>
              <a:rPr lang="sk-SK" sz="1600" dirty="0"/>
              <a:t> </a:t>
            </a:r>
            <a:r>
              <a:rPr lang="sk-SK" sz="1600" dirty="0" err="1"/>
              <a:t>aus</a:t>
            </a:r>
            <a:r>
              <a:rPr lang="sk-SK" sz="1600" dirty="0"/>
              <a:t> </a:t>
            </a:r>
            <a:r>
              <a:rPr lang="sk-SK" sz="1600" dirty="0" err="1"/>
              <a:t>dem</a:t>
            </a:r>
            <a:r>
              <a:rPr lang="sk-SK" sz="1600" dirty="0"/>
              <a:t> </a:t>
            </a:r>
            <a:r>
              <a:rPr lang="sk-SK" sz="1600" dirty="0" err="1"/>
              <a:t>Wohnsitzland</a:t>
            </a:r>
            <a:r>
              <a:rPr lang="sk-SK" sz="1600" dirty="0"/>
              <a:t>). </a:t>
            </a:r>
            <a:r>
              <a:rPr lang="sk-SK" sz="1600" dirty="0" err="1"/>
              <a:t>Gemä</a:t>
            </a:r>
            <a:r>
              <a:rPr lang="sk-SK" sz="1600" dirty="0"/>
              <a:t>β der Rahmenvereinbarung kan</a:t>
            </a:r>
            <a:r>
              <a:rPr lang="de-AT" sz="1600" dirty="0"/>
              <a:t>n </a:t>
            </a:r>
            <a:r>
              <a:rPr lang="sk-SK" sz="1600" dirty="0" err="1"/>
              <a:t>ein</a:t>
            </a:r>
            <a:r>
              <a:rPr lang="sk-SK" sz="1600" dirty="0"/>
              <a:t> Arbeitnehmer, der die </a:t>
            </a:r>
            <a:r>
              <a:rPr lang="sk-SK" sz="1600" dirty="0" err="1"/>
              <a:t>oben</a:t>
            </a:r>
            <a:r>
              <a:rPr lang="sk-SK" sz="1600" dirty="0"/>
              <a:t> </a:t>
            </a:r>
            <a:r>
              <a:rPr lang="sk-SK" sz="1600" dirty="0" err="1"/>
              <a:t>genan</a:t>
            </a:r>
            <a:r>
              <a:rPr lang="de-AT" sz="1600" dirty="0"/>
              <a:t>n</a:t>
            </a:r>
            <a:r>
              <a:rPr lang="sk-SK" sz="1600" dirty="0"/>
              <a:t>ten Voraussetzungen erfüllt, gemeinsam mit seinem Arbeitgeber eine Ausnahme beantragen.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600" dirty="0"/>
              <a:t>Der </a:t>
            </a:r>
            <a:r>
              <a:rPr lang="sk-SK" sz="1600" dirty="0" err="1"/>
              <a:t>Antrag</a:t>
            </a:r>
            <a:r>
              <a:rPr lang="sk-SK" sz="1600" dirty="0"/>
              <a:t> </a:t>
            </a:r>
            <a:r>
              <a:rPr lang="sk-SK" sz="1600" dirty="0" err="1"/>
              <a:t>kann</a:t>
            </a:r>
            <a:r>
              <a:rPr lang="sk-SK" sz="1600" dirty="0"/>
              <a:t> </a:t>
            </a:r>
            <a:r>
              <a:rPr lang="sk-SK" sz="1600" dirty="0" err="1"/>
              <a:t>auch</a:t>
            </a:r>
            <a:r>
              <a:rPr lang="sk-SK" sz="1600" dirty="0"/>
              <a:t> </a:t>
            </a:r>
            <a:r>
              <a:rPr lang="sk-SK" sz="1600" dirty="0" err="1"/>
              <a:t>rückwirkend</a:t>
            </a:r>
            <a:r>
              <a:rPr lang="sk-SK" sz="1600" dirty="0"/>
              <a:t> </a:t>
            </a:r>
            <a:r>
              <a:rPr lang="sk-SK" sz="1600" dirty="0" err="1"/>
              <a:t>für</a:t>
            </a:r>
            <a:r>
              <a:rPr lang="sk-SK" sz="1600" dirty="0"/>
              <a:t> </a:t>
            </a:r>
            <a:r>
              <a:rPr lang="sk-SK" sz="1600" dirty="0" err="1"/>
              <a:t>einen</a:t>
            </a:r>
            <a:r>
              <a:rPr lang="sk-SK" sz="1600" dirty="0"/>
              <a:t> </a:t>
            </a:r>
            <a:r>
              <a:rPr lang="sk-SK" sz="1600" dirty="0" err="1"/>
              <a:t>Zeitraum</a:t>
            </a:r>
            <a:r>
              <a:rPr lang="sk-SK" sz="1600" dirty="0"/>
              <a:t> von </a:t>
            </a:r>
            <a:r>
              <a:rPr lang="sk-SK" sz="1600" dirty="0" err="1"/>
              <a:t>höchstens</a:t>
            </a:r>
            <a:r>
              <a:rPr lang="sk-SK" sz="1600" dirty="0"/>
              <a:t> 3 </a:t>
            </a:r>
            <a:r>
              <a:rPr lang="sk-SK" sz="1600" dirty="0" err="1"/>
              <a:t>Monaten</a:t>
            </a:r>
            <a:r>
              <a:rPr lang="sk-SK" sz="1600" dirty="0"/>
              <a:t> </a:t>
            </a:r>
            <a:r>
              <a:rPr lang="sk-SK" sz="1600" dirty="0" err="1"/>
              <a:t>gestell</a:t>
            </a:r>
            <a:r>
              <a:rPr lang="de-AT" sz="1600" dirty="0"/>
              <a:t>t</a:t>
            </a:r>
            <a:r>
              <a:rPr lang="sk-SK" sz="1600" dirty="0"/>
              <a:t> </a:t>
            </a:r>
            <a:r>
              <a:rPr lang="sk-SK" sz="1600" dirty="0" err="1"/>
              <a:t>werden</a:t>
            </a:r>
            <a:r>
              <a:rPr lang="sk-SK" sz="1600" dirty="0"/>
              <a:t>, </a:t>
            </a:r>
            <a:r>
              <a:rPr lang="sk-SK" sz="1600" dirty="0" err="1"/>
              <a:t>sofern</a:t>
            </a:r>
            <a:r>
              <a:rPr lang="sk-SK" sz="1600" dirty="0"/>
              <a:t> </a:t>
            </a:r>
            <a:r>
              <a:rPr lang="sk-SK" sz="1600" dirty="0" err="1"/>
              <a:t>für</a:t>
            </a:r>
            <a:r>
              <a:rPr lang="sk-SK" sz="1600" dirty="0"/>
              <a:t> </a:t>
            </a:r>
            <a:r>
              <a:rPr lang="sk-SK" sz="1600" dirty="0" err="1"/>
              <a:t>den</a:t>
            </a:r>
            <a:r>
              <a:rPr lang="sk-SK" sz="1600" dirty="0"/>
              <a:t> </a:t>
            </a:r>
            <a:r>
              <a:rPr lang="sk-SK" sz="1600" dirty="0" err="1"/>
              <a:t>Arbeitnehmer</a:t>
            </a:r>
            <a:r>
              <a:rPr lang="sk-SK" sz="1600" dirty="0"/>
              <a:t> </a:t>
            </a:r>
            <a:r>
              <a:rPr lang="sk-SK" sz="1600" dirty="0" err="1"/>
              <a:t>Sozialversicherungsbeiträge</a:t>
            </a:r>
            <a:r>
              <a:rPr lang="sk-SK" sz="1600" dirty="0"/>
              <a:t> in </a:t>
            </a:r>
            <a:r>
              <a:rPr lang="sk-SK" sz="1600" dirty="0" err="1"/>
              <a:t>dem</a:t>
            </a:r>
            <a:r>
              <a:rPr lang="sk-SK" sz="1600" dirty="0"/>
              <a:t> </a:t>
            </a:r>
            <a:r>
              <a:rPr lang="sk-SK" sz="1600" dirty="0" err="1"/>
              <a:t>Vetragsstaat</a:t>
            </a:r>
            <a:r>
              <a:rPr lang="sk-SK" sz="1600" dirty="0"/>
              <a:t> </a:t>
            </a:r>
            <a:r>
              <a:rPr lang="sk-SK" sz="1600" dirty="0" err="1"/>
              <a:t>entrichtet</a:t>
            </a:r>
            <a:r>
              <a:rPr lang="sk-SK" sz="1600" dirty="0"/>
              <a:t> w</a:t>
            </a:r>
            <a:r>
              <a:rPr lang="de-AT" sz="1600" dirty="0"/>
              <a:t>u</a:t>
            </a:r>
            <a:r>
              <a:rPr lang="sk-SK" sz="1600" dirty="0" err="1"/>
              <a:t>rde</a:t>
            </a:r>
            <a:r>
              <a:rPr lang="de-AT" sz="1600" dirty="0"/>
              <a:t>n</a:t>
            </a:r>
            <a:r>
              <a:rPr lang="sk-SK" sz="1600" dirty="0"/>
              <a:t>, in </a:t>
            </a:r>
            <a:r>
              <a:rPr lang="sk-SK" sz="1600" dirty="0" err="1"/>
              <a:t>dem</a:t>
            </a:r>
            <a:r>
              <a:rPr lang="sk-SK" sz="1600" dirty="0"/>
              <a:t> der </a:t>
            </a:r>
            <a:r>
              <a:rPr lang="sk-SK" sz="1600" dirty="0" err="1"/>
              <a:t>Arbeitgeber</a:t>
            </a:r>
            <a:r>
              <a:rPr lang="sk-SK" sz="1600" dirty="0"/>
              <a:t> </a:t>
            </a:r>
            <a:r>
              <a:rPr lang="sk-SK" sz="1600" dirty="0" err="1"/>
              <a:t>seinen</a:t>
            </a:r>
            <a:r>
              <a:rPr lang="sk-SK" sz="1600" dirty="0"/>
              <a:t> </a:t>
            </a:r>
            <a:r>
              <a:rPr lang="sk-SK" sz="1600" dirty="0" err="1"/>
              <a:t>Sitz</a:t>
            </a:r>
            <a:r>
              <a:rPr lang="sk-SK" sz="1600" dirty="0"/>
              <a:t> </a:t>
            </a:r>
            <a:r>
              <a:rPr lang="sk-SK" sz="1600" dirty="0" err="1"/>
              <a:t>bzw</a:t>
            </a:r>
            <a:r>
              <a:rPr lang="sk-SK" sz="1600" dirty="0"/>
              <a:t>. </a:t>
            </a:r>
            <a:r>
              <a:rPr lang="de-AT" sz="1600" dirty="0"/>
              <a:t>s</a:t>
            </a:r>
            <a:r>
              <a:rPr lang="sk-SK" sz="1600" dirty="0" err="1"/>
              <a:t>eine</a:t>
            </a:r>
            <a:r>
              <a:rPr lang="sk-SK" sz="1600" dirty="0"/>
              <a:t> </a:t>
            </a:r>
            <a:r>
              <a:rPr lang="sk-SK" sz="1600" dirty="0" err="1"/>
              <a:t>Niederlassung</a:t>
            </a:r>
            <a:r>
              <a:rPr lang="sk-SK" sz="1600" dirty="0"/>
              <a:t> </a:t>
            </a:r>
            <a:r>
              <a:rPr lang="sk-SK" sz="1600" dirty="0" err="1"/>
              <a:t>hat</a:t>
            </a:r>
            <a:r>
              <a:rPr lang="sk-SK" sz="1600" dirty="0"/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sk-SK" sz="1600" dirty="0" err="1"/>
              <a:t>Unter</a:t>
            </a:r>
            <a:r>
              <a:rPr lang="sk-SK" sz="1600" dirty="0"/>
              <a:t> </a:t>
            </a:r>
            <a:r>
              <a:rPr lang="sk-SK" sz="1600" dirty="0" err="1"/>
              <a:t>den</a:t>
            </a:r>
            <a:r>
              <a:rPr lang="sk-SK" sz="1600" dirty="0"/>
              <a:t> </a:t>
            </a:r>
            <a:r>
              <a:rPr lang="sk-SK" sz="1600" dirty="0" err="1"/>
              <a:t>gleichen</a:t>
            </a:r>
            <a:r>
              <a:rPr lang="sk-SK" sz="1600" dirty="0"/>
              <a:t> </a:t>
            </a:r>
            <a:r>
              <a:rPr lang="sk-SK" sz="1600" dirty="0" err="1"/>
              <a:t>Voraussetzungen</a:t>
            </a:r>
            <a:r>
              <a:rPr lang="sk-SK" sz="1600" dirty="0"/>
              <a:t> </a:t>
            </a:r>
            <a:r>
              <a:rPr lang="sk-SK" sz="1600" dirty="0" err="1"/>
              <a:t>ist</a:t>
            </a:r>
            <a:r>
              <a:rPr lang="sk-SK" sz="1600" dirty="0"/>
              <a:t> </a:t>
            </a:r>
            <a:r>
              <a:rPr lang="sk-SK" sz="1600" dirty="0" err="1"/>
              <a:t>eine</a:t>
            </a:r>
            <a:r>
              <a:rPr lang="sk-SK" sz="1600" dirty="0"/>
              <a:t> </a:t>
            </a:r>
            <a:r>
              <a:rPr lang="sk-SK" sz="1600" dirty="0" err="1"/>
              <a:t>Ausnahme</a:t>
            </a:r>
            <a:r>
              <a:rPr lang="sk-SK" sz="1600" dirty="0"/>
              <a:t> </a:t>
            </a:r>
            <a:r>
              <a:rPr lang="sk-SK" sz="1600" dirty="0" err="1"/>
              <a:t>rückwirkend</a:t>
            </a:r>
            <a:r>
              <a:rPr lang="sk-SK" sz="1600" dirty="0"/>
              <a:t> </a:t>
            </a:r>
            <a:r>
              <a:rPr lang="sk-SK" sz="1600" dirty="0" err="1"/>
              <a:t>für</a:t>
            </a:r>
            <a:r>
              <a:rPr lang="sk-SK" sz="1600" dirty="0"/>
              <a:t> </a:t>
            </a:r>
            <a:r>
              <a:rPr lang="sk-SK" sz="1600" dirty="0" err="1"/>
              <a:t>höchstens</a:t>
            </a:r>
            <a:r>
              <a:rPr lang="sk-SK" sz="1600" dirty="0"/>
              <a:t> 12 </a:t>
            </a:r>
            <a:r>
              <a:rPr lang="sk-SK" sz="1600" dirty="0" err="1"/>
              <a:t>Monate</a:t>
            </a:r>
            <a:r>
              <a:rPr lang="sk-SK" sz="1600" dirty="0"/>
              <a:t> </a:t>
            </a:r>
            <a:r>
              <a:rPr lang="sk-SK" sz="1600" dirty="0" err="1"/>
              <a:t>möglich</a:t>
            </a:r>
            <a:r>
              <a:rPr lang="sk-SK" sz="1600" dirty="0"/>
              <a:t>, jedoch </a:t>
            </a:r>
            <a:r>
              <a:rPr lang="sk-SK" sz="1600" dirty="0" err="1"/>
              <a:t>nur</a:t>
            </a:r>
            <a:r>
              <a:rPr lang="sk-SK" sz="1600" dirty="0"/>
              <a:t> </a:t>
            </a:r>
            <a:r>
              <a:rPr lang="sk-SK" sz="1600" dirty="0" err="1"/>
              <a:t>für</a:t>
            </a:r>
            <a:r>
              <a:rPr lang="sk-SK" sz="1600" dirty="0"/>
              <a:t> </a:t>
            </a:r>
            <a:r>
              <a:rPr lang="sk-SK" sz="1600" dirty="0" err="1"/>
              <a:t>Anträge</a:t>
            </a:r>
            <a:r>
              <a:rPr lang="sk-SK" sz="1600" dirty="0"/>
              <a:t>, </a:t>
            </a:r>
            <a:r>
              <a:rPr lang="sk-SK" sz="1600" dirty="0" err="1"/>
              <a:t>die</a:t>
            </a:r>
            <a:r>
              <a:rPr lang="sk-SK" sz="1600" dirty="0"/>
              <a:t> bis </a:t>
            </a:r>
            <a:r>
              <a:rPr lang="sk-SK" sz="1600" dirty="0" err="1"/>
              <a:t>zum</a:t>
            </a:r>
            <a:r>
              <a:rPr lang="sk-SK" sz="1600" dirty="0"/>
              <a:t> 30.06.2024 </a:t>
            </a:r>
            <a:r>
              <a:rPr lang="sk-SK" sz="1600" dirty="0" err="1"/>
              <a:t>gestellt</a:t>
            </a:r>
            <a:r>
              <a:rPr lang="sk-SK" sz="1600" dirty="0"/>
              <a:t> </a:t>
            </a:r>
            <a:r>
              <a:rPr lang="sk-SK" sz="1600" dirty="0" err="1"/>
              <a:t>werden</a:t>
            </a:r>
            <a:r>
              <a:rPr lang="de-AT" sz="1600" dirty="0"/>
              <a:t>.</a:t>
            </a:r>
            <a:endParaRPr lang="sk-SK" sz="1600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8530A281-67F1-4895-92A5-C56E68AF9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75" y="637136"/>
            <a:ext cx="146316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38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0EDF506E-A494-42BB-957D-BD3038C4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568" y="2585364"/>
            <a:ext cx="8158690" cy="989815"/>
          </a:xfrm>
        </p:spPr>
        <p:txBody>
          <a:bodyPr>
            <a:normAutofit/>
          </a:bodyPr>
          <a:lstStyle/>
          <a:p>
            <a:r>
              <a:rPr lang="sk-SK" sz="2000" dirty="0" err="1"/>
              <a:t>Die</a:t>
            </a:r>
            <a:r>
              <a:rPr lang="sk-SK" sz="2000" dirty="0"/>
              <a:t> </a:t>
            </a:r>
            <a:r>
              <a:rPr lang="sk-SK" sz="2000" dirty="0" err="1"/>
              <a:t>Ausnahme</a:t>
            </a:r>
            <a:r>
              <a:rPr lang="sk-SK" sz="2000" dirty="0"/>
              <a:t> </a:t>
            </a:r>
            <a:r>
              <a:rPr lang="sk-SK" sz="2000" dirty="0" err="1"/>
              <a:t>kann</a:t>
            </a:r>
            <a:r>
              <a:rPr lang="sk-SK" sz="2000" dirty="0"/>
              <a:t> </a:t>
            </a:r>
            <a:r>
              <a:rPr lang="sk-SK" sz="2000" dirty="0" err="1"/>
              <a:t>für</a:t>
            </a:r>
            <a:r>
              <a:rPr lang="sk-SK" sz="2000" dirty="0"/>
              <a:t> 3 </a:t>
            </a:r>
            <a:r>
              <a:rPr lang="sk-SK" sz="2000" dirty="0" err="1"/>
              <a:t>Jahre</a:t>
            </a:r>
            <a:r>
              <a:rPr lang="sk-SK" sz="2000" dirty="0"/>
              <a:t> </a:t>
            </a:r>
            <a:r>
              <a:rPr lang="sk-SK" sz="2000" dirty="0" err="1"/>
              <a:t>gewä</a:t>
            </a:r>
            <a:r>
              <a:rPr lang="de-AT" sz="2000" dirty="0"/>
              <a:t>h</a:t>
            </a:r>
            <a:r>
              <a:rPr lang="sk-SK" sz="2000" dirty="0" err="1"/>
              <a:t>rt</a:t>
            </a:r>
            <a:r>
              <a:rPr lang="sk-SK" sz="2000" dirty="0"/>
              <a:t> </a:t>
            </a:r>
            <a:r>
              <a:rPr lang="sk-SK" sz="2000" dirty="0" err="1"/>
              <a:t>werden</a:t>
            </a:r>
            <a:r>
              <a:rPr lang="sk-SK" sz="2000" dirty="0"/>
              <a:t> </a:t>
            </a:r>
            <a:r>
              <a:rPr lang="sk-SK" sz="2000" dirty="0" err="1"/>
              <a:t>mit</a:t>
            </a:r>
            <a:r>
              <a:rPr lang="sk-SK" sz="2000" dirty="0"/>
              <a:t> der </a:t>
            </a:r>
            <a:r>
              <a:rPr lang="sk-SK" sz="2000" dirty="0" err="1"/>
              <a:t>Möglichkeit</a:t>
            </a:r>
            <a:r>
              <a:rPr lang="sk-SK" sz="2000" dirty="0"/>
              <a:t> </a:t>
            </a:r>
            <a:r>
              <a:rPr lang="sk-SK" sz="2000" dirty="0" err="1"/>
              <a:t>einer</a:t>
            </a:r>
            <a:r>
              <a:rPr lang="sk-SK" sz="2000" dirty="0"/>
              <a:t> </a:t>
            </a:r>
            <a:r>
              <a:rPr lang="sk-SK" sz="2000" dirty="0" err="1"/>
              <a:t>Verlängerung</a:t>
            </a:r>
            <a:r>
              <a:rPr lang="sk-SK" sz="2000" dirty="0"/>
              <a:t> nach </a:t>
            </a:r>
            <a:r>
              <a:rPr lang="sk-SK" sz="2000" dirty="0" err="1"/>
              <a:t>Einreichung</a:t>
            </a:r>
            <a:r>
              <a:rPr lang="sk-SK" sz="2000" dirty="0"/>
              <a:t> </a:t>
            </a:r>
            <a:r>
              <a:rPr lang="sk-SK" sz="2000" dirty="0" err="1"/>
              <a:t>eines</a:t>
            </a:r>
            <a:r>
              <a:rPr lang="sk-SK" sz="2000" dirty="0"/>
              <a:t> </a:t>
            </a:r>
            <a:r>
              <a:rPr lang="sk-SK" sz="2000" dirty="0" err="1"/>
              <a:t>neuen</a:t>
            </a:r>
            <a:r>
              <a:rPr lang="sk-SK" sz="2000" dirty="0"/>
              <a:t> </a:t>
            </a:r>
            <a:r>
              <a:rPr lang="sk-SK" sz="2000" dirty="0" err="1"/>
              <a:t>Antrag</a:t>
            </a:r>
            <a:r>
              <a:rPr lang="de-AT" sz="2000" dirty="0"/>
              <a:t>es</a:t>
            </a:r>
            <a:endParaRPr lang="sk-SK" sz="2000" dirty="0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E4A560-0C6F-447A-A58F-59D4A44B2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55" y="703123"/>
            <a:ext cx="146316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8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>
            <a:extLst>
              <a:ext uri="{FF2B5EF4-FFF2-40B4-BE49-F238E27FC236}">
                <a16:creationId xmlns:a16="http://schemas.microsoft.com/office/drawing/2014/main" id="{93F43ADF-E64A-47A9-94CE-36D75A67247C}"/>
              </a:ext>
            </a:extLst>
          </p:cNvPr>
          <p:cNvSpPr/>
          <p:nvPr/>
        </p:nvSpPr>
        <p:spPr>
          <a:xfrm>
            <a:off x="1436152" y="2223083"/>
            <a:ext cx="29932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err="1"/>
              <a:t>Beispiel</a:t>
            </a:r>
            <a:r>
              <a:rPr lang="sk-SK" sz="2400" dirty="0"/>
              <a:t> 1:</a:t>
            </a:r>
            <a:endParaRPr lang="de-AT" sz="2400" dirty="0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57742754-DACC-44F5-9963-F4F28122B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6152" y="3046384"/>
            <a:ext cx="3718455" cy="2438404"/>
          </a:xfrm>
        </p:spPr>
        <p:txBody>
          <a:bodyPr/>
          <a:lstStyle/>
          <a:p>
            <a:pPr algn="just"/>
            <a:r>
              <a:rPr lang="sk-SK" dirty="0" err="1"/>
              <a:t>Wohnort</a:t>
            </a:r>
            <a:r>
              <a:rPr lang="sk-SK" dirty="0"/>
              <a:t>: </a:t>
            </a:r>
            <a:r>
              <a:rPr lang="sk-SK" dirty="0" err="1"/>
              <a:t>Deutschland</a:t>
            </a:r>
            <a:r>
              <a:rPr lang="sk-SK" dirty="0"/>
              <a:t> DE</a:t>
            </a:r>
          </a:p>
          <a:p>
            <a:pPr algn="just"/>
            <a:r>
              <a:rPr lang="sk-SK" dirty="0" err="1"/>
              <a:t>Sitz</a:t>
            </a:r>
            <a:r>
              <a:rPr lang="sk-SK" dirty="0"/>
              <a:t> </a:t>
            </a:r>
            <a:r>
              <a:rPr lang="sk-SK" dirty="0" err="1"/>
              <a:t>Arbeitgeber</a:t>
            </a:r>
            <a:r>
              <a:rPr lang="sk-SK" dirty="0"/>
              <a:t>: </a:t>
            </a:r>
            <a:r>
              <a:rPr lang="sk-SK" dirty="0" err="1"/>
              <a:t>Österreich</a:t>
            </a:r>
            <a:r>
              <a:rPr lang="sk-SK" dirty="0"/>
              <a:t> AT</a:t>
            </a:r>
          </a:p>
          <a:p>
            <a:pPr algn="just"/>
            <a:r>
              <a:rPr lang="sk-SK" dirty="0" err="1"/>
              <a:t>Arbeitszei</a:t>
            </a:r>
            <a:r>
              <a:rPr lang="de-AT" dirty="0"/>
              <a:t>t</a:t>
            </a:r>
            <a:r>
              <a:rPr lang="sk-SK" dirty="0" err="1"/>
              <a:t>verteilung</a:t>
            </a:r>
            <a:r>
              <a:rPr lang="sk-SK" dirty="0"/>
              <a:t>:</a:t>
            </a:r>
          </a:p>
          <a:p>
            <a:pPr algn="just"/>
            <a:r>
              <a:rPr lang="sk-SK" dirty="0"/>
              <a:t>►49% DE Home-</a:t>
            </a:r>
            <a:r>
              <a:rPr lang="sk-SK" dirty="0" err="1"/>
              <a:t>office</a:t>
            </a:r>
            <a:r>
              <a:rPr lang="sk-SK" dirty="0"/>
              <a:t> (</a:t>
            </a:r>
            <a:r>
              <a:rPr lang="sk-SK" dirty="0" err="1"/>
              <a:t>Telearbeit</a:t>
            </a:r>
            <a:r>
              <a:rPr lang="sk-SK" dirty="0"/>
              <a:t>)</a:t>
            </a:r>
          </a:p>
          <a:p>
            <a:pPr algn="just"/>
            <a:r>
              <a:rPr lang="sk-SK" dirty="0"/>
              <a:t>►51% </a:t>
            </a:r>
            <a:r>
              <a:rPr lang="sk-SK" dirty="0" err="1"/>
              <a:t>Arbeitgebersitz</a:t>
            </a:r>
            <a:r>
              <a:rPr lang="sk-SK" dirty="0"/>
              <a:t> in AT</a:t>
            </a:r>
          </a:p>
        </p:txBody>
      </p:sp>
      <p:sp>
        <p:nvSpPr>
          <p:cNvPr id="6" name="Zástupný objekt pre obsah 2">
            <a:extLst>
              <a:ext uri="{FF2B5EF4-FFF2-40B4-BE49-F238E27FC236}">
                <a16:creationId xmlns:a16="http://schemas.microsoft.com/office/drawing/2014/main" id="{D2F30B45-FA21-4D99-B535-F122A4C10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222" y="2592415"/>
            <a:ext cx="4639734" cy="2438404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Rahmenvereinbarung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ist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anzuwenden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sk-SK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algn="ctr">
              <a:buNone/>
            </a:pP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„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Klassischer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Grenzgänger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</a:p>
          <a:p>
            <a:endParaRPr lang="sk-SK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SV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Pflicht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de-DE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eigentlich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DE,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aber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SV in AT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möglich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auf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sk-SK" sz="17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Antrag</a:t>
            </a:r>
            <a:r>
              <a:rPr lang="sk-SK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pic>
        <p:nvPicPr>
          <p:cNvPr id="7" name="Grafický objekt 6" descr="Dozadu, sprava doľava">
            <a:extLst>
              <a:ext uri="{FF2B5EF4-FFF2-40B4-BE49-F238E27FC236}">
                <a16:creationId xmlns:a16="http://schemas.microsoft.com/office/drawing/2014/main" id="{29EE20C4-E815-402B-97CD-E1EF64EFD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0598" y="3429000"/>
            <a:ext cx="668867" cy="668867"/>
          </a:xfrm>
          <a:prstGeom prst="rect">
            <a:avLst/>
          </a:prstGeom>
        </p:spPr>
      </p:pic>
      <p:pic>
        <p:nvPicPr>
          <p:cNvPr id="8" name="Grafický objekt 7" descr="Znak začiarknutia">
            <a:extLst>
              <a:ext uri="{FF2B5EF4-FFF2-40B4-BE49-F238E27FC236}">
                <a16:creationId xmlns:a16="http://schemas.microsoft.com/office/drawing/2014/main" id="{0549B5AB-D5E9-409D-9695-53A6F10A0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6767" y="3338819"/>
            <a:ext cx="536701" cy="57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57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F5A921-7A93-4144-A8CF-8C2498AE2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err="1"/>
              <a:t>Beispiel</a:t>
            </a:r>
            <a:r>
              <a:rPr lang="sk-SK" dirty="0"/>
              <a:t> 2a: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66F8352-0C81-44F8-A780-A6356932D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134" y="2937933"/>
            <a:ext cx="4631266" cy="2065867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1700" dirty="0" err="1">
                <a:solidFill>
                  <a:schemeClr val="bg1"/>
                </a:solidFill>
              </a:rPr>
              <a:t>Rahmenvereinbarung</a:t>
            </a:r>
            <a:r>
              <a:rPr lang="sk-SK" sz="1700" dirty="0">
                <a:solidFill>
                  <a:schemeClr val="bg1"/>
                </a:solidFill>
              </a:rPr>
              <a:t> </a:t>
            </a:r>
            <a:r>
              <a:rPr lang="sk-SK" sz="1700" dirty="0" err="1">
                <a:solidFill>
                  <a:schemeClr val="bg1"/>
                </a:solidFill>
              </a:rPr>
              <a:t>ist</a:t>
            </a:r>
            <a:r>
              <a:rPr lang="sk-SK" sz="1700" dirty="0">
                <a:solidFill>
                  <a:schemeClr val="bg1"/>
                </a:solidFill>
              </a:rPr>
              <a:t> NICHT </a:t>
            </a:r>
            <a:r>
              <a:rPr lang="sk-SK" sz="1700" dirty="0" err="1">
                <a:solidFill>
                  <a:schemeClr val="bg1"/>
                </a:solidFill>
              </a:rPr>
              <a:t>anzuwenden</a:t>
            </a:r>
            <a:r>
              <a:rPr lang="sk-SK" sz="1700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endParaRPr lang="sk-SK" sz="17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sk-SK" sz="1700" dirty="0" err="1">
                <a:solidFill>
                  <a:schemeClr val="bg1"/>
                </a:solidFill>
              </a:rPr>
              <a:t>Drittstaat</a:t>
            </a:r>
            <a:r>
              <a:rPr lang="sk-SK" sz="1700" dirty="0">
                <a:solidFill>
                  <a:schemeClr val="bg1"/>
                </a:solidFill>
              </a:rPr>
              <a:t> </a:t>
            </a:r>
            <a:r>
              <a:rPr lang="sk-SK" sz="1700" dirty="0" err="1">
                <a:solidFill>
                  <a:schemeClr val="bg1"/>
                </a:solidFill>
              </a:rPr>
              <a:t>is</a:t>
            </a:r>
            <a:r>
              <a:rPr lang="de-DE" sz="1700" dirty="0">
                <a:solidFill>
                  <a:schemeClr val="bg1"/>
                </a:solidFill>
              </a:rPr>
              <a:t>t</a:t>
            </a:r>
            <a:r>
              <a:rPr lang="sk-SK" sz="1700" dirty="0">
                <a:solidFill>
                  <a:schemeClr val="bg1"/>
                </a:solidFill>
              </a:rPr>
              <a:t> </a:t>
            </a:r>
            <a:r>
              <a:rPr lang="sk-SK" sz="1700" dirty="0" err="1">
                <a:solidFill>
                  <a:schemeClr val="bg1"/>
                </a:solidFill>
              </a:rPr>
              <a:t>involviert</a:t>
            </a:r>
            <a:endParaRPr lang="sk-SK" sz="1700" dirty="0">
              <a:solidFill>
                <a:schemeClr val="bg1"/>
              </a:solidFill>
            </a:endParaRPr>
          </a:p>
          <a:p>
            <a:endParaRPr lang="sk-SK" sz="17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sk-SK" sz="1700" dirty="0">
                <a:solidFill>
                  <a:schemeClr val="bg1"/>
                </a:solidFill>
              </a:rPr>
              <a:t>SV-</a:t>
            </a:r>
            <a:r>
              <a:rPr lang="sk-SK" sz="1700" dirty="0" err="1">
                <a:solidFill>
                  <a:schemeClr val="bg1"/>
                </a:solidFill>
              </a:rPr>
              <a:t>Pflicht</a:t>
            </a:r>
            <a:r>
              <a:rPr lang="sk-SK" sz="1700" dirty="0">
                <a:solidFill>
                  <a:schemeClr val="bg1"/>
                </a:solidFill>
              </a:rPr>
              <a:t>: </a:t>
            </a:r>
            <a:r>
              <a:rPr lang="sk-SK" sz="1700" dirty="0" err="1">
                <a:solidFill>
                  <a:schemeClr val="bg1"/>
                </a:solidFill>
              </a:rPr>
              <a:t>Schweiz</a:t>
            </a:r>
            <a:endParaRPr lang="sk-SK" sz="1700" dirty="0">
              <a:solidFill>
                <a:schemeClr val="bg1"/>
              </a:solidFill>
            </a:endParaRP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11BCD376-F807-40CA-8903-FC45B35EA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sk-SK" dirty="0" err="1"/>
              <a:t>Wohnort</a:t>
            </a:r>
            <a:r>
              <a:rPr lang="sk-SK" dirty="0"/>
              <a:t>: </a:t>
            </a:r>
            <a:r>
              <a:rPr lang="sk-SK" dirty="0" err="1"/>
              <a:t>Schweiz</a:t>
            </a:r>
            <a:endParaRPr lang="sk-SK" dirty="0"/>
          </a:p>
          <a:p>
            <a:pPr algn="just"/>
            <a:r>
              <a:rPr lang="sk-SK" dirty="0" err="1"/>
              <a:t>Sitz</a:t>
            </a:r>
            <a:r>
              <a:rPr lang="sk-SK" dirty="0"/>
              <a:t> </a:t>
            </a:r>
            <a:r>
              <a:rPr lang="sk-SK" dirty="0" err="1"/>
              <a:t>Arbeitgeber</a:t>
            </a:r>
            <a:r>
              <a:rPr lang="sk-SK" dirty="0"/>
              <a:t>: </a:t>
            </a:r>
            <a:r>
              <a:rPr lang="sk-SK" dirty="0" err="1"/>
              <a:t>Österreich</a:t>
            </a:r>
            <a:endParaRPr lang="sk-SK" dirty="0"/>
          </a:p>
          <a:p>
            <a:pPr algn="just"/>
            <a:r>
              <a:rPr lang="sk-SK" dirty="0" err="1"/>
              <a:t>Arbeit</a:t>
            </a:r>
            <a:r>
              <a:rPr lang="de-AT" dirty="0"/>
              <a:t>s</a:t>
            </a:r>
            <a:r>
              <a:rPr lang="sk-SK" dirty="0" err="1"/>
              <a:t>zeitverteilung</a:t>
            </a:r>
            <a:r>
              <a:rPr lang="sk-SK" dirty="0"/>
              <a:t>:</a:t>
            </a:r>
          </a:p>
          <a:p>
            <a:pPr algn="just"/>
            <a:r>
              <a:rPr lang="sk-SK" dirty="0"/>
              <a:t>►30% </a:t>
            </a:r>
            <a:r>
              <a:rPr lang="sk-SK" dirty="0" err="1"/>
              <a:t>Schweiz</a:t>
            </a:r>
            <a:endParaRPr lang="sk-SK" dirty="0"/>
          </a:p>
          <a:p>
            <a:pPr algn="just"/>
            <a:r>
              <a:rPr lang="sk-SK" dirty="0"/>
              <a:t>►30% </a:t>
            </a:r>
            <a:r>
              <a:rPr lang="sk-SK" dirty="0" err="1"/>
              <a:t>Arbeitgebersitz</a:t>
            </a:r>
            <a:r>
              <a:rPr lang="sk-SK" dirty="0"/>
              <a:t> in AT</a:t>
            </a:r>
          </a:p>
          <a:p>
            <a:pPr algn="just"/>
            <a:r>
              <a:rPr lang="sk-SK" dirty="0"/>
              <a:t>►40% </a:t>
            </a:r>
            <a:r>
              <a:rPr lang="sk-SK" dirty="0" err="1"/>
              <a:t>regelmä</a:t>
            </a:r>
            <a:r>
              <a:rPr lang="de-AT" dirty="0"/>
              <a:t>ß</a:t>
            </a:r>
            <a:r>
              <a:rPr lang="sk-SK" dirty="0" err="1"/>
              <a:t>ige</a:t>
            </a:r>
            <a:r>
              <a:rPr lang="sk-SK" dirty="0"/>
              <a:t> </a:t>
            </a:r>
            <a:r>
              <a:rPr lang="sk-SK" dirty="0" err="1"/>
              <a:t>Arbeit</a:t>
            </a:r>
            <a:r>
              <a:rPr lang="de-AT" dirty="0"/>
              <a:t>s</a:t>
            </a:r>
            <a:r>
              <a:rPr lang="sk-SK" dirty="0" err="1"/>
              <a:t>reise</a:t>
            </a:r>
            <a:r>
              <a:rPr lang="sk-SK" dirty="0"/>
              <a:t> nach DE</a:t>
            </a:r>
          </a:p>
        </p:txBody>
      </p:sp>
      <p:pic>
        <p:nvPicPr>
          <p:cNvPr id="10" name="Grafický objekt 9" descr="Výkričník">
            <a:extLst>
              <a:ext uri="{FF2B5EF4-FFF2-40B4-BE49-F238E27FC236}">
                <a16:creationId xmlns:a16="http://schemas.microsoft.com/office/drawing/2014/main" id="{3404AAC4-3747-443F-B5D8-E32BF21C8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0068" y="3335867"/>
            <a:ext cx="914400" cy="914400"/>
          </a:xfrm>
          <a:prstGeom prst="rect">
            <a:avLst/>
          </a:prstGeom>
        </p:spPr>
      </p:pic>
      <p:pic>
        <p:nvPicPr>
          <p:cNvPr id="12" name="Grafický objekt 11" descr="Dozadu, sprava doľava">
            <a:extLst>
              <a:ext uri="{FF2B5EF4-FFF2-40B4-BE49-F238E27FC236}">
                <a16:creationId xmlns:a16="http://schemas.microsoft.com/office/drawing/2014/main" id="{118C8609-DD44-4FAB-8C41-6B536684D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00598" y="3429000"/>
            <a:ext cx="668867" cy="66886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3F56237E-ECB9-450E-998A-685B4AC647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35" y="740961"/>
            <a:ext cx="146316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69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írodný">
  <a:themeElements>
    <a:clrScheme name="Prírodný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Prírodný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rírodn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913</Words>
  <Application>Microsoft Office PowerPoint</Application>
  <PresentationFormat>Breitbild</PresentationFormat>
  <Paragraphs>127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Garamond</vt:lpstr>
      <vt:lpstr>Prírodný</vt:lpstr>
      <vt:lpstr>Rahmenvereinbarung zur Anwendung von Art. 16, Abs. 1 EG-Verordnung Nr. 883/2004  für grenzüberschreitende Telearbeit</vt:lpstr>
      <vt:lpstr>Anwendbare Rechtsvorschriften bei grenzüberschreitender Telearbeit</vt:lpstr>
      <vt:lpstr>Unterzeichenerstaaten: </vt:lpstr>
      <vt:lpstr>Die Rahmenvereinbarung gilt für Arbeitnehmer, die:</vt:lpstr>
      <vt:lpstr>Die Rahmenvereinbarung gilt NICHT für Arbeitnehmer, die:</vt:lpstr>
      <vt:lpstr>Die multilaterale Rahmenvereinbarung ermöglicht den Verbleib im Sozialversicherungssystem des Arbeitgeberlandes, wenn der Arbeitnehmer weniger als 50 % der Zeit in seinem Wohnsitzland arbeitet</vt:lpstr>
      <vt:lpstr>PowerPoint-Präsentation</vt:lpstr>
      <vt:lpstr>PowerPoint-Präsentation</vt:lpstr>
      <vt:lpstr>Beispiel 2a:</vt:lpstr>
      <vt:lpstr>Beispiel 2b:</vt:lpstr>
      <vt:lpstr>Beispiel 3:</vt:lpstr>
      <vt:lpstr>Beispiel 4:</vt:lpstr>
      <vt:lpstr>Beispiel 5:</vt:lpstr>
      <vt:lpstr>Vielen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Erika Javorská</dc:creator>
  <cp:lastModifiedBy>Brigitte Schoergenhumer</cp:lastModifiedBy>
  <cp:revision>46</cp:revision>
  <dcterms:created xsi:type="dcterms:W3CDTF">2023-08-01T10:55:13Z</dcterms:created>
  <dcterms:modified xsi:type="dcterms:W3CDTF">2023-09-05T10:06:13Z</dcterms:modified>
</cp:coreProperties>
</file>