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61" r:id="rId6"/>
    <p:sldId id="259" r:id="rId7"/>
    <p:sldId id="260" r:id="rId8"/>
    <p:sldId id="263" r:id="rId9"/>
    <p:sldId id="262" r:id="rId10"/>
    <p:sldId id="267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EA3FD-6266-4950-AEEB-082462662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641602"/>
          </a:xfrm>
        </p:spPr>
        <p:txBody>
          <a:bodyPr/>
          <a:lstStyle/>
          <a:p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Rámcová dohoda o uplatňovaní čl. 16, ods. 1 Nariadenia ES č 883/2004 pre oblasť sociálneho poistenia pri „práci na diaľku“</a:t>
            </a:r>
          </a:p>
        </p:txBody>
      </p:sp>
    </p:spTree>
    <p:extLst>
      <p:ext uri="{BB962C8B-B14F-4D97-AF65-F5344CB8AC3E}">
        <p14:creationId xmlns:p14="http://schemas.microsoft.com/office/powerpoint/2010/main" val="20136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302F5-AE70-459E-B620-646D0E89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Príklad 2b:</a:t>
            </a:r>
          </a:p>
        </p:txBody>
      </p:sp>
      <p:pic>
        <p:nvPicPr>
          <p:cNvPr id="12" name="Grafický objekt 11" descr="Dozadu, sprava doľava">
            <a:extLst>
              <a:ext uri="{FF2B5EF4-FFF2-40B4-BE49-F238E27FC236}">
                <a16:creationId xmlns:a16="http://schemas.microsoft.com/office/drawing/2014/main" id="{041DE38E-CB04-4EB0-9D60-33609B7BA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8200" y="3429000"/>
            <a:ext cx="914400" cy="914400"/>
          </a:xfrm>
          <a:prstGeom prst="rect">
            <a:avLst/>
          </a:prstGeom>
        </p:spPr>
      </p:pic>
      <p:pic>
        <p:nvPicPr>
          <p:cNvPr id="14" name="Grafický objekt 13" descr="Výkričník">
            <a:extLst>
              <a:ext uri="{FF2B5EF4-FFF2-40B4-BE49-F238E27FC236}">
                <a16:creationId xmlns:a16="http://schemas.microsoft.com/office/drawing/2014/main" id="{23FD7243-EA35-448F-BF44-4C63C7B2D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8200" y="3579000"/>
            <a:ext cx="914400" cy="914400"/>
          </a:xfrm>
          <a:prstGeom prst="rect">
            <a:avLst/>
          </a:prstGeo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26F7C83-0793-4163-9C45-23492092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Bydlisko: Švajčiarsko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Sídlo zamestnávateľa: Rakúsko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Rozdelenie pracovného času: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►30% Švajčiarsko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►30% sídlo zamestnávateľa v AT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►40% nepravidelné pracovné cesty do DE a do tretích krajín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78E8553F-4894-4F47-9D5B-5FE24D19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33" y="3031065"/>
            <a:ext cx="4639734" cy="24384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Rámcová dohoda je aplikovateľná:</a:t>
            </a:r>
          </a:p>
          <a:p>
            <a:pPr marL="0" indent="0">
              <a:buNone/>
            </a:pPr>
            <a:endParaRPr lang="sk-SK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Nepravidelné činnosti v treťom štáte sú „</a:t>
            </a:r>
            <a:r>
              <a:rPr lang="sk-SK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unschädlich</a:t>
            </a: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sk-SK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Sociálne poistenie: spravidla Švajčiarsko, alebo sociálne poistenie v Rakúsku (na výnimku)</a:t>
            </a:r>
          </a:p>
        </p:txBody>
      </p:sp>
      <p:pic>
        <p:nvPicPr>
          <p:cNvPr id="16" name="Grafický objekt 15" descr="Dozadu, sprava doľava">
            <a:extLst>
              <a:ext uri="{FF2B5EF4-FFF2-40B4-BE49-F238E27FC236}">
                <a16:creationId xmlns:a16="http://schemas.microsoft.com/office/drawing/2014/main" id="{ECB9CFAB-352C-435D-B448-366ABEC70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7600" y="3746500"/>
            <a:ext cx="702733" cy="702733"/>
          </a:xfrm>
          <a:prstGeom prst="rect">
            <a:avLst/>
          </a:prstGeom>
        </p:spPr>
      </p:pic>
      <p:pic>
        <p:nvPicPr>
          <p:cNvPr id="18" name="Grafický objekt 17" descr="Znak začiarknutia">
            <a:extLst>
              <a:ext uri="{FF2B5EF4-FFF2-40B4-BE49-F238E27FC236}">
                <a16:creationId xmlns:a16="http://schemas.microsoft.com/office/drawing/2014/main" id="{DD1D399B-760F-4FD5-94FC-8FDF72C19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6767" y="3790667"/>
            <a:ext cx="702733" cy="70273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CD1D3662-D504-4F57-829A-DF3D4E736B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25" y="666460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3B63B-010B-4B6D-8F11-BFC16956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Príklad 3: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08CED3F-D3E7-4246-88AF-9407C745D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Bydlisko: Nemecko DE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Sídlo zamestnávateľa: Rakúsko AT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Rozdelenie pracovného času: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►30% v Nemecku pravidelná projektová činnosť na stavbe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►40% práca zo sídla zamestnávateľa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CAF1E185-8935-4A8D-9ADD-3AC76DD4C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467" y="2887133"/>
            <a:ext cx="4897965" cy="2438405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Rámcová dohoda nie je aplikovateľná:</a:t>
            </a:r>
          </a:p>
          <a:p>
            <a:pPr marL="0" indent="0">
              <a:buNone/>
            </a:pPr>
            <a:endParaRPr lang="sk-SK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JE to </a:t>
            </a:r>
            <a:r>
              <a:rPr lang="sk-SK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Telearbeit</a:t>
            </a: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projekt staveniska, žiadne použitie Informačných technológií</a:t>
            </a:r>
          </a:p>
          <a:p>
            <a:endParaRPr lang="sk-SK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Sociálne poistenie: Nemecko</a:t>
            </a:r>
          </a:p>
        </p:txBody>
      </p:sp>
      <p:pic>
        <p:nvPicPr>
          <p:cNvPr id="7" name="Grafický objekt 6" descr="Dozadu, sprava doľava">
            <a:extLst>
              <a:ext uri="{FF2B5EF4-FFF2-40B4-BE49-F238E27FC236}">
                <a16:creationId xmlns:a16="http://schemas.microsoft.com/office/drawing/2014/main" id="{12904EF7-2361-45F7-B0C5-5EB111819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901" y="3556001"/>
            <a:ext cx="694266" cy="694266"/>
          </a:xfrm>
          <a:prstGeom prst="rect">
            <a:avLst/>
          </a:prstGeom>
        </p:spPr>
      </p:pic>
      <p:pic>
        <p:nvPicPr>
          <p:cNvPr id="9" name="Grafický objekt 8" descr="Výkričník">
            <a:extLst>
              <a:ext uri="{FF2B5EF4-FFF2-40B4-BE49-F238E27FC236}">
                <a16:creationId xmlns:a16="http://schemas.microsoft.com/office/drawing/2014/main" id="{0AF20841-7759-4F30-A114-B51259B9B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0989" y="3556001"/>
            <a:ext cx="914400" cy="9144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390D2E90-C6F5-40D7-B285-3A55ADEF0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25" y="666460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B516C-1A4F-404F-9656-11AFC60B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Príklad 4: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A4D03AA-AF60-4BEF-8030-4824AB6B4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Bydlisko: Rakúsko AT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Sídlo zamestnávateľa: Švajčiarsko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Rozdelenie pracovného času: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►49% v Rakúsku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►51% práca zo sídla zamestnávateľa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 je SZČO a cez víkendy pracuje ako DJ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BBF587D-DE81-467D-9E8F-9468DFB1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0" y="3031066"/>
            <a:ext cx="5046134" cy="222250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Rámcová dohoda nie je aplikovateľná:</a:t>
            </a:r>
          </a:p>
          <a:p>
            <a:pPr marL="0" indent="0">
              <a:buNone/>
            </a:pPr>
            <a:endParaRPr lang="sk-SK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Vykonávanie ďalšej činnosti (SZČO)</a:t>
            </a:r>
          </a:p>
          <a:p>
            <a:endParaRPr lang="sk-SK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Sociálne poistenie: Rakúsko</a:t>
            </a:r>
          </a:p>
        </p:txBody>
      </p:sp>
      <p:pic>
        <p:nvPicPr>
          <p:cNvPr id="10" name="Grafický objekt 9" descr="Výkričník">
            <a:extLst>
              <a:ext uri="{FF2B5EF4-FFF2-40B4-BE49-F238E27FC236}">
                <a16:creationId xmlns:a16="http://schemas.microsoft.com/office/drawing/2014/main" id="{5A75C5D4-DA30-47D1-924C-A7B575C2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600" y="3623734"/>
            <a:ext cx="914400" cy="914400"/>
          </a:xfrm>
          <a:prstGeom prst="rect">
            <a:avLst/>
          </a:prstGeom>
        </p:spPr>
      </p:pic>
      <p:pic>
        <p:nvPicPr>
          <p:cNvPr id="12" name="Grafický objekt 11" descr="Dozadu, sprava doľava">
            <a:extLst>
              <a:ext uri="{FF2B5EF4-FFF2-40B4-BE49-F238E27FC236}">
                <a16:creationId xmlns:a16="http://schemas.microsoft.com/office/drawing/2014/main" id="{00E2D52E-A49A-42C4-98C9-C9ED2FC52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3488267"/>
            <a:ext cx="821266" cy="82126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3D787C4-381F-42AA-9E41-B44F322E7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2" y="666460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8B354-155A-4A76-BA8E-1018C7B8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Príklad 5: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642C7FC-ECE9-47AA-8786-74E14342D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Bydlisko: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Passau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– DE (blízkosť hraníc)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Sídlo zamestnávateľa: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Schärdig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– AT (blízkosť hraníc)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Rozdelenie pracovného času: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►30% v Nemecku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►70% práca zo sídla zamestnávateľa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B90807BB-D4FB-40A2-BFD1-0BC6CC73D0B2}"/>
              </a:ext>
            </a:extLst>
          </p:cNvPr>
          <p:cNvSpPr txBox="1">
            <a:spLocks/>
          </p:cNvSpPr>
          <p:nvPr/>
        </p:nvSpPr>
        <p:spPr>
          <a:xfrm>
            <a:off x="5544466" y="3031065"/>
            <a:ext cx="5224463" cy="24384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Rámcová dohoda je aplikovateľná:</a:t>
            </a:r>
          </a:p>
          <a:p>
            <a:pPr marL="0" indent="0">
              <a:buFont typeface="Arial"/>
              <a:buNone/>
            </a:pPr>
            <a:endParaRPr lang="sk-SK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Sociálne poistenie: spravidla Nemecko alebo SP v Rakúsku (na výnimku)</a:t>
            </a:r>
          </a:p>
        </p:txBody>
      </p:sp>
      <p:pic>
        <p:nvPicPr>
          <p:cNvPr id="12" name="Grafický objekt 11" descr="Dozadu, sprava doľava">
            <a:extLst>
              <a:ext uri="{FF2B5EF4-FFF2-40B4-BE49-F238E27FC236}">
                <a16:creationId xmlns:a16="http://schemas.microsoft.com/office/drawing/2014/main" id="{52BDC973-4677-4847-B183-659BDC51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2466" y="3640667"/>
            <a:ext cx="762000" cy="762000"/>
          </a:xfrm>
          <a:prstGeom prst="rect">
            <a:avLst/>
          </a:prstGeom>
        </p:spPr>
      </p:pic>
      <p:pic>
        <p:nvPicPr>
          <p:cNvPr id="16" name="Grafický objekt 15" descr="Znak začiarknutia">
            <a:extLst>
              <a:ext uri="{FF2B5EF4-FFF2-40B4-BE49-F238E27FC236}">
                <a16:creationId xmlns:a16="http://schemas.microsoft.com/office/drawing/2014/main" id="{83CD6736-0932-44B4-A00A-AFE421D96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1597" y="3903135"/>
            <a:ext cx="499532" cy="499532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774C225-D28B-4FDD-A48A-AD3C57F38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48" y="691472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F652-68BF-4659-9A73-B8A32A7E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1812022"/>
            <a:ext cx="9592732" cy="2124978"/>
          </a:xfrm>
        </p:spPr>
        <p:txBody>
          <a:bodyPr/>
          <a:lstStyle/>
          <a:p>
            <a:r>
              <a:rPr lang="sk-SK" dirty="0"/>
              <a:t>Ďakujem!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D20937A-8189-440E-833F-26534F280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2660837"/>
            <a:ext cx="9595936" cy="153632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2D6FC9E-D9E9-4238-9239-59149D91C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2" y="710900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028B-3230-4499-8043-A206D5F4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86" y="982133"/>
            <a:ext cx="9529711" cy="469596"/>
          </a:xfrm>
        </p:spPr>
        <p:txBody>
          <a:bodyPr>
            <a:noAutofit/>
          </a:bodyPr>
          <a:lstStyle/>
          <a:p>
            <a:r>
              <a:rPr lang="sk-SK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Uplatniteľná legislatíva v prípade cezhraničnej </a:t>
            </a:r>
            <a:r>
              <a:rPr lang="sk-SK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telepráce</a:t>
            </a:r>
            <a:endParaRPr lang="sk-SK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713813-1F0F-433E-A28F-017ACE58B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7482" y="1958512"/>
            <a:ext cx="3099906" cy="3443997"/>
          </a:xfrm>
        </p:spPr>
        <p:txBody>
          <a:bodyPr>
            <a:normAutofit fontScale="92500" lnSpcReduction="20000"/>
          </a:bodyPr>
          <a:lstStyle/>
          <a:p>
            <a:r>
              <a:rPr lang="sk-SK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Všeobecný EÚ štandard</a:t>
            </a:r>
          </a:p>
          <a:p>
            <a:pPr marL="0" indent="0">
              <a:buNone/>
            </a:pPr>
            <a:endParaRPr lang="sk-S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Podľa všeobecného štandardu EÚ musí aktivita zamestnanca v mieste bydliska ostať pod 25%, aby nedošlo k povinnej zmene práva o sociálnom zabezpečení v mieste bydliska</a:t>
            </a:r>
          </a:p>
          <a:p>
            <a:pPr marL="0" indent="0">
              <a:buNone/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&lt;25% pracovnej činnosti v mieste bydliska = uplatniteľná legislatíva sídlo zamestnávateľa</a:t>
            </a: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&gt;25% pracovnej činnosti v mieste bydliska = uplatniteľná legislatíva v mieste bydliska</a:t>
            </a: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* Získanie potvrdenia A1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15D2C9B-D628-4FD0-B86F-3C6CD30D0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7827" y="1915309"/>
            <a:ext cx="3216691" cy="3917355"/>
          </a:xfrm>
        </p:spPr>
        <p:txBody>
          <a:bodyPr>
            <a:normAutofit fontScale="92500" lnSpcReduction="20000"/>
          </a:bodyPr>
          <a:lstStyle/>
          <a:p>
            <a:r>
              <a:rPr lang="sk-SK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Multilaterálna dohoda</a:t>
            </a:r>
          </a:p>
          <a:p>
            <a:pPr marL="0" indent="0">
              <a:buNone/>
            </a:pP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Rámcová dohoda medzi viacerými štátmi EÚ, ktoré dohodu podpísali</a:t>
            </a:r>
          </a:p>
          <a:p>
            <a:pPr marL="0" indent="0" algn="just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Nadobudla účinnosť 01.07.2023 (platná je pre tie krajiny, ktoré ju tohto termínu podpísali)</a:t>
            </a: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 prípade AT sa bude aplikovať len na situácie od 01-30.06.2023</a:t>
            </a:r>
          </a:p>
          <a:p>
            <a:pPr marL="0" indent="0" algn="just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Podstata: výnimky z uplatniteľnej legislatívy  budú zo strany signatárskeho štátu udeľované zamestnancom v prípade, ak pôjde o výkon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telepráce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v mieste bydliska zamestnanca v rozsahu menej ako 50% celkového pracovného času, pričom sídlo zamestnávateľa je v druhom signatárskom štáte.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5FBCD49-4DD9-4DB8-941F-489B1F915B13}"/>
              </a:ext>
            </a:extLst>
          </p:cNvPr>
          <p:cNvSpPr txBox="1">
            <a:spLocks/>
          </p:cNvSpPr>
          <p:nvPr/>
        </p:nvSpPr>
        <p:spPr>
          <a:xfrm>
            <a:off x="4347388" y="1894654"/>
            <a:ext cx="3236260" cy="3571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Bilaterálna dohoda</a:t>
            </a:r>
          </a:p>
          <a:p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Rámcová dohoda medzi SR a Rakúskou republikou</a:t>
            </a: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Nadobudla účinnosť 01.06.2023</a:t>
            </a:r>
          </a:p>
          <a:p>
            <a:pPr marL="0" indent="0" algn="just">
              <a:buNone/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Osoba, ktorá zvyčajne vykonáva cezhraničnú prácu na diaľku má podliehať legislatíve tej krajiny, v ktorej je umiestnené registrované sídlo zamestnávateľa a zároveň práca na diaľku v krajine bydliska nepresiahne 40% celkového rozsahu práce zamestnanca.</a:t>
            </a: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* Získanie potvrdenia A1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2FA87BD-14B7-431E-9170-AA32792C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02" y="692704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8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BB36E-6333-4E3B-B062-C5693EA2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64" y="1121790"/>
            <a:ext cx="7411130" cy="1291472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Signatárske krajiny: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0F6F066-6BA7-4FA6-B6CA-14C77B590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7092" y="2245234"/>
            <a:ext cx="2688908" cy="351925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Belgicko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Chorvátsko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Česká republika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Fínsko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Francúzsko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Holandsko</a:t>
            </a:r>
          </a:p>
          <a:p>
            <a:pPr algn="l"/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Lichtenštajsko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Luxemburg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Malta</a:t>
            </a:r>
          </a:p>
        </p:txBody>
      </p:sp>
      <p:sp>
        <p:nvSpPr>
          <p:cNvPr id="4" name="Zástupný objekt pre text 2">
            <a:extLst>
              <a:ext uri="{FF2B5EF4-FFF2-40B4-BE49-F238E27FC236}">
                <a16:creationId xmlns:a16="http://schemas.microsoft.com/office/drawing/2014/main" id="{B6E4A556-0FE1-4C78-8311-2947ADB450F3}"/>
              </a:ext>
            </a:extLst>
          </p:cNvPr>
          <p:cNvSpPr txBox="1">
            <a:spLocks/>
          </p:cNvSpPr>
          <p:nvPr/>
        </p:nvSpPr>
        <p:spPr>
          <a:xfrm>
            <a:off x="7116540" y="2211411"/>
            <a:ext cx="2688908" cy="358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Nemecko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Nórsko</a:t>
            </a:r>
          </a:p>
          <a:p>
            <a:pPr algn="l"/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Poľsk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Portugalsko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Rakúsko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Slovensko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Španielsko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Švajčiarsko</a:t>
            </a:r>
          </a:p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Švédsko</a:t>
            </a:r>
          </a:p>
          <a:p>
            <a:pPr algn="l"/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B1DB847-AA6E-4722-9AC7-39311917E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1" y="685328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30688-6409-4A8F-BDAE-F5FABADA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43526"/>
            <a:ext cx="9601195" cy="677335"/>
          </a:xfrm>
        </p:spPr>
        <p:txBody>
          <a:bodyPr>
            <a:normAutofit/>
          </a:bodyPr>
          <a:lstStyle/>
          <a:p>
            <a:r>
              <a:rPr lang="sk-SK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Rámcová dohoda sa vzťahuje na zamestnancov, ktorí: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3F1249-571E-4BA2-91B0-80CB48569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0253"/>
            <a:ext cx="9601196" cy="33256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Majú bydlisko v jednom signatárskom štáte,</a:t>
            </a:r>
          </a:p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sú zamestnaní jedným alebo viacerými podnikmi alebo zamestnávateľmi (ďalej len "zamestnávateľ"), ktorí majú sídlo alebo miesto podnikania len v jednom ďalšom signatárskom štáte,</a:t>
            </a:r>
          </a:p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pre tohto zamestnávateľa vykonávajú prácu tak v štáte, v ktorom sa nachádzajú jeho priestory alebo miesto podnikania, kde sa obvykle vykonáva tá istá práca, ako aj v štáte ich bydliska (</a:t>
            </a:r>
            <a:r>
              <a:rPr lang="sk-SK" sz="1300" dirty="0" err="1">
                <a:latin typeface="Arial" panose="020B0604020202020204" pitchFamily="34" charset="0"/>
                <a:cs typeface="Arial" panose="020B0604020202020204" pitchFamily="34" charset="0"/>
              </a:rPr>
              <a:t>telepráca</a:t>
            </a: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vykonávajú prácu prostredníctvom </a:t>
            </a:r>
            <a:r>
              <a:rPr lang="sk-SK" sz="1300" i="1" dirty="0">
                <a:latin typeface="Arial" panose="020B0604020202020204" pitchFamily="34" charset="0"/>
                <a:cs typeface="Arial" panose="020B0604020202020204" pitchFamily="34" charset="0"/>
              </a:rPr>
              <a:t>informačných technológií</a:t>
            </a: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, aby zostalo zachované spojenie zamestnanca s pracovným prostredím zamestnávateľa,</a:t>
            </a:r>
          </a:p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vykonávajú prácu zo štátu ich bydliska v rozsahu 25 % až menej ako 50 % celkového pracovného času (25-49,99%)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3202E1E-AB17-49F4-9663-0FDB223A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04" y="697837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9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C5DBA-B640-45E2-9C64-11F28D5A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18407"/>
            <a:ext cx="9601196" cy="767592"/>
          </a:xfrm>
        </p:spPr>
        <p:txBody>
          <a:bodyPr>
            <a:normAutofit/>
          </a:bodyPr>
          <a:lstStyle/>
          <a:p>
            <a:r>
              <a:rPr lang="sk-SK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Rámcová dohoda sa nevzťahuje na zamestnancov, ktorí:</a:t>
            </a:r>
            <a:endParaRPr lang="sk-SK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D29533-B17B-4BFA-88F6-21808436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42064"/>
            <a:ext cx="8592037" cy="29732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V mieste bydliska zvyčajne vykonávajú inú činnosť ako cezhraničnú prácu na diaľku</a:t>
            </a:r>
          </a:p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Vykonávajú činnosť mimo miesta bydliska, alebo štátu, kde ma zamestnávateľ sídlo (tretí štát)</a:t>
            </a:r>
          </a:p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Majú viacerých zamestnávateľov v rozličných štátoch</a:t>
            </a:r>
          </a:p>
          <a:p>
            <a:pPr>
              <a:lnSpc>
                <a:spcPct val="150000"/>
              </a:lnSpc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SZČO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32E4780-9E92-4DB9-B13D-A2A53F657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9" y="711199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91504-D337-434C-BFA7-F4CB218F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42859"/>
            <a:ext cx="9601196" cy="1075268"/>
          </a:xfrm>
        </p:spPr>
        <p:txBody>
          <a:bodyPr>
            <a:noAutofit/>
          </a:bodyPr>
          <a:lstStyle/>
          <a:p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Multilaterálna rámcová dohoda umožňuje ostať v systéme sociálneho zabezpečenia krajiny zamestnávateľa, ak zamestnanec pracuje v krajine svojho bydliska menej ako 50% času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328BFE-0578-46C1-BEA6-9EA30948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Pre aplikáciu ustanovení dohody je potrebné: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Podanie žiadosti o výnimku v krajine zamestnávateľa (ak nebude podaná žiadosť, na zamestnávateľa a zamestnanca sa budú uplatňovať štandardné pravidlá pre určenie uplatniteľnej legislatívy, </a:t>
            </a:r>
            <a:r>
              <a:rPr lang="sk-SK" sz="1300" dirty="0" err="1"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. bude platiť limit 25% pre prácu z krajiny bydliska). V zmysle rámcovej dohody môže zamestnanec, ktorý splnil vyššie uvedené podmienky požiadať spolu so svojim zamestnávateľom o udelenie výnimky.</a:t>
            </a:r>
          </a:p>
          <a:p>
            <a:pPr marL="0" indent="0">
              <a:buNone/>
            </a:pPr>
            <a:endParaRPr lang="sk-SK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Žiadosť možno podať aj za spätné obdobie ktoré nepresahuje 3 mesiace za podmienky, že za uvedené obdobie boli za zamestnanca zaplatené príspevky na sociálne zabezpečenie v signatárskom štáte, v ktorom má zamestnávateľ sídlo, alebo miesto podnikania.</a:t>
            </a:r>
          </a:p>
          <a:p>
            <a:pPr marL="0" indent="0">
              <a:buNone/>
            </a:pPr>
            <a:endParaRPr lang="sk-SK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300" dirty="0">
                <a:latin typeface="Arial" panose="020B0604020202020204" pitchFamily="34" charset="0"/>
                <a:cs typeface="Arial" panose="020B0604020202020204" pitchFamily="34" charset="0"/>
              </a:rPr>
              <a:t>Za rovnakých podmienok je možné žiadať o udelenie výnimky za spätné obdobie nepresahujúce 12 mesiacov, ale len pri žiadostiach podaných do 30.6.2024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06EF681-61DE-4721-B208-C3AC3414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5" y="694188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EDF506E-A494-42BB-957D-BD3038C4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01" y="2017251"/>
            <a:ext cx="8158690" cy="954547"/>
          </a:xfrm>
        </p:spPr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Výnimka môže byť udelená až na 3 roky s možnosťou predĺženia po podaní novej žiadosti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F923A5C-733E-419B-B210-8D3DB4E29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14" y="678342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1507F-4BAD-4E92-8748-BBF92BB8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Príklad 1: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5D835C17-9023-41F0-95D3-BD494B458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Bydlisko: Nemecko (DE)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Sídlo zamestnávateľa: Rakúsko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Rozdelenie pracovného času: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►49%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telepráca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v DE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►51% práca v sídle zamestnávateľa AT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2E39FFC4-82C6-496C-AB3A-AC230F67A8C9}"/>
              </a:ext>
            </a:extLst>
          </p:cNvPr>
          <p:cNvSpPr txBox="1">
            <a:spLocks/>
          </p:cNvSpPr>
          <p:nvPr/>
        </p:nvSpPr>
        <p:spPr>
          <a:xfrm>
            <a:off x="5554133" y="2937933"/>
            <a:ext cx="4797881" cy="20658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Rámcová dohoda je aplikovateľná:</a:t>
            </a:r>
          </a:p>
          <a:p>
            <a:pPr marL="0" indent="0">
              <a:buFont typeface="Arial"/>
              <a:buNone/>
            </a:pPr>
            <a:endParaRPr lang="sk-SK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/>
              <a:buNone/>
            </a:pP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„Klasická cezhraničná práca“</a:t>
            </a:r>
          </a:p>
          <a:p>
            <a:endParaRPr lang="sk-SK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Sociálne poistenie: Nemecko ALE MOŽE BYT! aj sociálne poistenie v AT (na výnimku)</a:t>
            </a:r>
          </a:p>
        </p:txBody>
      </p:sp>
      <p:pic>
        <p:nvPicPr>
          <p:cNvPr id="8" name="Grafický objekt 7" descr="Dozadu, sprava doľava">
            <a:extLst>
              <a:ext uri="{FF2B5EF4-FFF2-40B4-BE49-F238E27FC236}">
                <a16:creationId xmlns:a16="http://schemas.microsoft.com/office/drawing/2014/main" id="{DDAAC303-DE0E-4BED-B3C8-A1C16BAF3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598" y="3429000"/>
            <a:ext cx="668867" cy="668867"/>
          </a:xfrm>
          <a:prstGeom prst="rect">
            <a:avLst/>
          </a:prstGeom>
        </p:spPr>
      </p:pic>
      <p:pic>
        <p:nvPicPr>
          <p:cNvPr id="10" name="Grafický objekt 9" descr="Znak začiarknutia">
            <a:extLst>
              <a:ext uri="{FF2B5EF4-FFF2-40B4-BE49-F238E27FC236}">
                <a16:creationId xmlns:a16="http://schemas.microsoft.com/office/drawing/2014/main" id="{09C36303-FE42-4827-B508-EA8C7C7C4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4068" y="3429000"/>
            <a:ext cx="668867" cy="66886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7DBEBE74-717F-491B-9BBE-149A2B05B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92" y="685491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6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5A921-7A93-4144-A8CF-8C2498AE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Príklad 2a: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6F8352-0C81-44F8-A780-A6356932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134" y="2937933"/>
            <a:ext cx="4631266" cy="2065867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Rámcová dohoda nie je aplikovateľná:</a:t>
            </a:r>
          </a:p>
          <a:p>
            <a:pPr marL="0" indent="0">
              <a:buNone/>
            </a:pPr>
            <a:endParaRPr lang="sk-SK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TRETÍ ŠTÁT</a:t>
            </a:r>
          </a:p>
          <a:p>
            <a:endParaRPr lang="sk-SK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Sociálne poistenie: Švajčiarsko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1BCD376-F807-40CA-8903-FC45B35EA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/>
          <a:lstStyle/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Bydlisko: Švajčiarsko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Sídlo zamestnávateľa: Rakúsko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Rozdelenie pracovného času: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►30% Švajčiarsko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►30% sídlo zamestnávateľa v AT</a:t>
            </a:r>
          </a:p>
          <a:p>
            <a:pPr algn="just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►40% pravidelné pracovné cesty do DE</a:t>
            </a:r>
          </a:p>
        </p:txBody>
      </p:sp>
      <p:pic>
        <p:nvPicPr>
          <p:cNvPr id="10" name="Grafický objekt 9" descr="Výkričník">
            <a:extLst>
              <a:ext uri="{FF2B5EF4-FFF2-40B4-BE49-F238E27FC236}">
                <a16:creationId xmlns:a16="http://schemas.microsoft.com/office/drawing/2014/main" id="{3404AAC4-3747-443F-B5D8-E32BF21C8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0068" y="3335867"/>
            <a:ext cx="914400" cy="914400"/>
          </a:xfrm>
          <a:prstGeom prst="rect">
            <a:avLst/>
          </a:prstGeom>
        </p:spPr>
      </p:pic>
      <p:pic>
        <p:nvPicPr>
          <p:cNvPr id="12" name="Grafický objekt 11" descr="Dozadu, sprava doľava">
            <a:extLst>
              <a:ext uri="{FF2B5EF4-FFF2-40B4-BE49-F238E27FC236}">
                <a16:creationId xmlns:a16="http://schemas.microsoft.com/office/drawing/2014/main" id="{118C8609-DD44-4FAB-8C41-6B536684D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0598" y="3429000"/>
            <a:ext cx="668867" cy="66886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B2C9082-D7A3-4D3B-946C-B20D0B41D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03" y="666460"/>
            <a:ext cx="128636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9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919</Words>
  <Application>Microsoft Office PowerPoint</Application>
  <PresentationFormat>Širokouhlá</PresentationFormat>
  <Paragraphs>128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Arial</vt:lpstr>
      <vt:lpstr>Garamond</vt:lpstr>
      <vt:lpstr>Prírodný</vt:lpstr>
      <vt:lpstr>Rámcová dohoda o uplatňovaní čl. 16, ods. 1 Nariadenia ES č 883/2004 pre oblasť sociálneho poistenia pri „práci na diaľku“</vt:lpstr>
      <vt:lpstr>Uplatniteľná legislatíva v prípade cezhraničnej telepráce</vt:lpstr>
      <vt:lpstr>Signatárske krajiny: </vt:lpstr>
      <vt:lpstr>Rámcová dohoda sa vzťahuje na zamestnancov, ktorí:</vt:lpstr>
      <vt:lpstr>Rámcová dohoda sa nevzťahuje na zamestnancov, ktorí:</vt:lpstr>
      <vt:lpstr>Multilaterálna rámcová dohoda umožňuje ostať v systéme sociálneho zabezpečenia krajiny zamestnávateľa, ak zamestnanec pracuje v krajine svojho bydliska menej ako 50% času</vt:lpstr>
      <vt:lpstr>Prezentácia programu PowerPoint</vt:lpstr>
      <vt:lpstr>Príklad 1:</vt:lpstr>
      <vt:lpstr>Príklad 2a:</vt:lpstr>
      <vt:lpstr>Príklad 2b:</vt:lpstr>
      <vt:lpstr>Príklad 3:</vt:lpstr>
      <vt:lpstr>Príklad 4:</vt:lpstr>
      <vt:lpstr>Príklad 5:</vt:lpstr>
      <vt:lpstr>Ďakujem!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Erika Javorská</dc:creator>
  <cp:lastModifiedBy>Erika Javorská</cp:lastModifiedBy>
  <cp:revision>19</cp:revision>
  <dcterms:created xsi:type="dcterms:W3CDTF">2023-08-01T10:55:13Z</dcterms:created>
  <dcterms:modified xsi:type="dcterms:W3CDTF">2023-09-07T14:44:27Z</dcterms:modified>
</cp:coreProperties>
</file>