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7562850" cy="10688638"/>
  <p:notesSz cx="6858000" cy="9144000"/>
  <p:defaultTextStyle>
    <a:defPPr>
      <a:defRPr lang="de-DE"/>
    </a:defPPr>
    <a:lvl1pPr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96888" indent="-39688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95363" indent="-80963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F8D3"/>
    <a:srgbClr val="BE1C2F"/>
    <a:srgbClr val="BD1C2F"/>
    <a:srgbClr val="5454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200" d="100"/>
          <a:sy n="200" d="100"/>
        </p:scale>
        <p:origin x="-1624" y="-88"/>
      </p:cViewPr>
      <p:guideLst>
        <p:guide orient="horz" pos="336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D371-45DF-8A4B-888C-E071679D9487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0979-70FC-544A-9F2C-CCCB14BB6C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17DC-F3A2-F84A-84FD-4F3664649C67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0D7D-ADC7-5246-9074-66550AF193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BBC2-52E3-1E49-935E-4BEFD2C51A2F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F006-7F0E-8849-AA08-87537FFF2E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054A-3914-4341-8E20-D0B9EF0E989E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65AE-4734-684D-80B3-EA4B7C9896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8AB4-014D-9B47-BA9F-EBDC63A92C71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E2A1-9FAF-D142-99BA-5A455AB831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A213-42F6-8E44-933C-47B1823AAB2D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156A-33CA-F74E-B11C-0780F0F5EE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B752-5024-A040-9D50-593CA5A1C589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9E16-CF16-F949-B8D4-00042DCECC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798F-64D0-3C43-8556-E3BC1DD4BCDA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067B-0991-8549-84A8-ED4B6EAF6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F1B9-BF92-AD4F-95EA-E8B9018537A3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1D01-3CB2-E64E-92BD-1418CC5413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D984-8FA8-D64E-98AD-DADB8E9C611D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439C-F342-3C49-9B60-3A55A5EF71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4398-3B27-FF4E-A04F-88BD7B922E24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BBDD-7199-0041-B54E-3866867EB8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7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Mastertitelformat bearbeiten</a:t>
            </a: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3963"/>
            <a:ext cx="6807200" cy="705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7588"/>
            <a:ext cx="1765300" cy="568325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258F89-47E9-BB4C-91AC-F3D7C3104836}" type="datetime1">
              <a:rPr lang="de-DE"/>
              <a:pPr>
                <a:defRPr/>
              </a:pPr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4450" y="9907588"/>
            <a:ext cx="2393950" cy="568325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 defTabSz="49775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9725" y="9907588"/>
            <a:ext cx="1765300" cy="568325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67AA73-BAA0-E548-B8C5-EC3E1C37D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97754" algn="ctr" defTabSz="49775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95507" algn="ctr" defTabSz="49775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493261" algn="ctr" defTabSz="49775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991015" algn="ctr" defTabSz="49775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38375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 4" descr="Logo01-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328613"/>
            <a:ext cx="235267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Bild 5" descr="Foto-sw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549" y="1153319"/>
            <a:ext cx="680146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Bild 6" descr="Bildmaske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188" y="1153319"/>
            <a:ext cx="33480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Bild 7" descr="Bildmaske0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515518"/>
            <a:ext cx="3781425" cy="52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feld 12"/>
          <p:cNvSpPr txBox="1">
            <a:spLocks noChangeArrowheads="1"/>
          </p:cNvSpPr>
          <p:nvPr/>
        </p:nvSpPr>
        <p:spPr bwMode="auto">
          <a:xfrm>
            <a:off x="4040187" y="922227"/>
            <a:ext cx="3197225" cy="45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5" rIns="99551" bIns="49775">
            <a:prstTxWarp prst="textNoShape">
              <a:avLst/>
            </a:prstTxWarp>
            <a:spAutoFit/>
          </a:bodyPr>
          <a:lstStyle/>
          <a:p>
            <a:pPr algn="r"/>
            <a:r>
              <a:rPr lang="de-DE" sz="2300" b="1">
                <a:solidFill>
                  <a:srgbClr val="BE1C2F"/>
                </a:solidFill>
                <a:latin typeface="Arial Narrow" charset="0"/>
              </a:rPr>
              <a:t>Startupadmin</a:t>
            </a:r>
            <a:endParaRPr lang="de-DE" sz="2300" b="1">
              <a:solidFill>
                <a:srgbClr val="BE1C2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319" name="Textfeld 15"/>
          <p:cNvSpPr txBox="1">
            <a:spLocks noChangeArrowheads="1"/>
          </p:cNvSpPr>
          <p:nvPr/>
        </p:nvSpPr>
        <p:spPr bwMode="auto">
          <a:xfrm>
            <a:off x="3255963" y="4278313"/>
            <a:ext cx="39639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5" rIns="99551" bIns="49775">
            <a:prstTxWarp prst="textNoShape">
              <a:avLst/>
            </a:prstTxWarp>
            <a:spAutoFit/>
          </a:bodyPr>
          <a:lstStyle/>
          <a:p>
            <a:r>
              <a:rPr lang="de-DE" sz="1900">
                <a:solidFill>
                  <a:srgbClr val="BE1C2F"/>
                </a:solidFill>
                <a:latin typeface="Arial Narrow" charset="0"/>
              </a:rPr>
              <a:t>SHARED SERVICE CENTER FOR</a:t>
            </a:r>
          </a:p>
          <a:p>
            <a:r>
              <a:rPr lang="de-DE" sz="1900">
                <a:solidFill>
                  <a:srgbClr val="BE1C2F"/>
                </a:solidFill>
                <a:latin typeface="Arial Narrow" charset="0"/>
              </a:rPr>
              <a:t>EUROPEAN STARTUPS</a:t>
            </a:r>
          </a:p>
          <a:p>
            <a:endParaRPr lang="de-DE" sz="1400" b="1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b="1">
                <a:solidFill>
                  <a:srgbClr val="545454"/>
                </a:solidFill>
                <a:latin typeface="Arial Narrow" charset="0"/>
              </a:rPr>
              <a:t>• High-professional monitoring of Scalability</a:t>
            </a:r>
          </a:p>
          <a:p>
            <a:endParaRPr lang="en-US" sz="700" b="1">
              <a:solidFill>
                <a:srgbClr val="545454"/>
              </a:solidFill>
              <a:latin typeface="Arial Narrow" charset="0"/>
            </a:endParaRPr>
          </a:p>
          <a:p>
            <a:r>
              <a:rPr lang="en-US" sz="1400" b="1">
                <a:solidFill>
                  <a:srgbClr val="545454"/>
                </a:solidFill>
                <a:latin typeface="Arial Narrow" charset="0"/>
              </a:rPr>
              <a:t>• Tailor-made reporting of your KPIs</a:t>
            </a:r>
          </a:p>
          <a:p>
            <a:endParaRPr lang="en-US" sz="700" b="1">
              <a:solidFill>
                <a:srgbClr val="545454"/>
              </a:solidFill>
              <a:latin typeface="Arial Narrow" charset="0"/>
            </a:endParaRPr>
          </a:p>
          <a:p>
            <a:r>
              <a:rPr lang="en-US" sz="1400" b="1">
                <a:solidFill>
                  <a:srgbClr val="545454"/>
                </a:solidFill>
                <a:latin typeface="Arial Narrow" charset="0"/>
              </a:rPr>
              <a:t>• Dedicated CFO on demand</a:t>
            </a:r>
          </a:p>
          <a:p>
            <a:endParaRPr lang="en-US" sz="700" b="1">
              <a:solidFill>
                <a:srgbClr val="545454"/>
              </a:solidFill>
              <a:latin typeface="Arial Narrow" charset="0"/>
            </a:endParaRPr>
          </a:p>
          <a:p>
            <a:r>
              <a:rPr lang="en-US" sz="1400" b="1">
                <a:solidFill>
                  <a:srgbClr val="545454"/>
                </a:solidFill>
                <a:latin typeface="Arial Narrow" charset="0"/>
              </a:rPr>
              <a:t>• Reliable compliance of Payroll, Tax and Accounting</a:t>
            </a:r>
          </a:p>
        </p:txBody>
      </p:sp>
      <p:sp>
        <p:nvSpPr>
          <p:cNvPr id="13320" name="Textfeld 16"/>
          <p:cNvSpPr txBox="1">
            <a:spLocks noChangeArrowheads="1"/>
          </p:cNvSpPr>
          <p:nvPr/>
        </p:nvSpPr>
        <p:spPr bwMode="auto">
          <a:xfrm>
            <a:off x="336550" y="9523413"/>
            <a:ext cx="69008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9775" rIns="0" bIns="49775">
            <a:prstTxWarp prst="textNoShape">
              <a:avLst/>
            </a:prstTxWarp>
            <a:spAutoFit/>
          </a:bodyPr>
          <a:lstStyle/>
          <a:p>
            <a:pPr>
              <a:spcAft>
                <a:spcPts val="650"/>
              </a:spcAft>
            </a:pPr>
            <a:r>
              <a:rPr lang="de-DE" sz="1300" b="1">
                <a:solidFill>
                  <a:srgbClr val="BE1C2F"/>
                </a:solidFill>
                <a:latin typeface="Arial Narrow" charset="0"/>
              </a:rPr>
              <a:t>FAL-CON MANAGEMENT CONSULTING GmbH</a:t>
            </a:r>
          </a:p>
          <a:p>
            <a:pPr>
              <a:spcAft>
                <a:spcPts val="650"/>
              </a:spcAft>
            </a:pPr>
            <a:r>
              <a:rPr lang="de-DE" sz="1100">
                <a:solidFill>
                  <a:srgbClr val="545454"/>
                </a:solidFill>
                <a:latin typeface="Arial Narrow" charset="0"/>
              </a:rPr>
              <a:t>Wollzeile 1-3, Stiege 3, 3.2., 1010 Wien, Austria | t +43 1 5037447 | office@fal-con.eu, www.startupadmin.eu</a:t>
            </a:r>
          </a:p>
        </p:txBody>
      </p:sp>
      <p:pic>
        <p:nvPicPr>
          <p:cNvPr id="13321" name="Bild 13" descr="tgs_rg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058400"/>
            <a:ext cx="75628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1260475" y="10194925"/>
            <a:ext cx="5959475" cy="365125"/>
          </a:xfrm>
          <a:prstGeom prst="rect">
            <a:avLst/>
          </a:prstGeom>
          <a:noFill/>
        </p:spPr>
        <p:txBody>
          <a:bodyPr lIns="0" tIns="49775" rIns="0" bIns="49775">
            <a:prstTxWarp prst="textNoShape">
              <a:avLst/>
            </a:prstTxWarp>
          </a:bodyPr>
          <a:lstStyle/>
          <a:p>
            <a:pPr algn="dist"/>
            <a:r>
              <a:rPr lang="de-DE" sz="800">
                <a:solidFill>
                  <a:srgbClr val="545454"/>
                </a:solidFill>
                <a:latin typeface="Arial Narrow" charset="0"/>
              </a:rPr>
              <a:t>FAL-CON HOLDING GmbH and all affiliates are independent members of tgs global network limited, an international network of professional business advisors.</a:t>
            </a:r>
          </a:p>
          <a:p>
            <a:pPr algn="dist"/>
            <a:endParaRPr lang="de-DE" sz="800"/>
          </a:p>
        </p:txBody>
      </p:sp>
      <p:pic>
        <p:nvPicPr>
          <p:cNvPr id="13323" name="Bild 14" descr="Logo_startUPAdmin-rg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275" y="297657"/>
            <a:ext cx="33845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Bild 8" descr="Rot-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550" y="3617913"/>
            <a:ext cx="2746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feld 13"/>
          <p:cNvSpPr txBox="1">
            <a:spLocks noChangeArrowheads="1"/>
          </p:cNvSpPr>
          <p:nvPr/>
        </p:nvSpPr>
        <p:spPr bwMode="auto">
          <a:xfrm>
            <a:off x="336550" y="4125913"/>
            <a:ext cx="27305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5" rIns="99551" bIns="49775">
            <a:prstTxWarp prst="textNoShape">
              <a:avLst/>
            </a:prstTxWarp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Arial Narrow" charset="0"/>
              </a:rPr>
              <a:t>YOU</a:t>
            </a:r>
            <a:r>
              <a:rPr lang="de-DE" sz="140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de-DE" sz="1400">
                <a:solidFill>
                  <a:srgbClr val="FFFFFF"/>
                </a:solidFill>
                <a:latin typeface="Arial Narrow" charset="0"/>
              </a:rPr>
              <a:t>- do your startup business</a:t>
            </a:r>
          </a:p>
          <a:p>
            <a:r>
              <a:rPr lang="de-DE" sz="1400" b="1">
                <a:solidFill>
                  <a:schemeClr val="bg1"/>
                </a:solidFill>
                <a:latin typeface="Arial Narrow" charset="0"/>
              </a:rPr>
              <a:t>WE</a:t>
            </a:r>
            <a:r>
              <a:rPr lang="de-DE" sz="140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de-DE" sz="1400">
                <a:solidFill>
                  <a:srgbClr val="FFFFFF"/>
                </a:solidFill>
                <a:latin typeface="Arial Narrow" charset="0"/>
              </a:rPr>
              <a:t>- do your back office admin</a:t>
            </a:r>
          </a:p>
          <a:p>
            <a:endParaRPr lang="de-DE" sz="140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endParaRPr lang="de-DE" sz="140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de-DE" sz="1400">
                <a:solidFill>
                  <a:srgbClr val="FFFFFF"/>
                </a:solidFill>
                <a:latin typeface="Arial Narrow" charset="0"/>
              </a:rPr>
              <a:t>Startupadmin – </a:t>
            </a:r>
            <a:r>
              <a:rPr lang="de-DE" sz="1400" b="1">
                <a:solidFill>
                  <a:schemeClr val="bg1"/>
                </a:solidFill>
                <a:latin typeface="Arial Narrow" charset="0"/>
              </a:rPr>
              <a:t>OUR</a:t>
            </a:r>
            <a:r>
              <a:rPr lang="de-DE" sz="1400">
                <a:solidFill>
                  <a:schemeClr val="bg1"/>
                </a:solidFill>
                <a:latin typeface="Arial Narrow" charset="0"/>
              </a:rPr>
              <a:t> </a:t>
            </a:r>
            <a:r>
              <a:rPr lang="de-DE" sz="1400">
                <a:solidFill>
                  <a:srgbClr val="FFFFFF"/>
                </a:solidFill>
                <a:latin typeface="Arial Narrow" charset="0"/>
              </a:rPr>
              <a:t>Contribution </a:t>
            </a:r>
          </a:p>
          <a:p>
            <a:r>
              <a:rPr lang="de-DE" sz="1400">
                <a:solidFill>
                  <a:srgbClr val="FFFFFF"/>
                </a:solidFill>
                <a:latin typeface="Arial Narrow" charset="0"/>
              </a:rPr>
              <a:t>to the European startup ecosystem...</a:t>
            </a:r>
          </a:p>
          <a:p>
            <a:endParaRPr lang="de-DE" sz="140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endParaRPr lang="de-DE" sz="140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900">
                <a:solidFill>
                  <a:schemeClr val="bg1"/>
                </a:solidFill>
                <a:latin typeface="Arial Narrow" charset="0"/>
              </a:rPr>
              <a:t>... discharging for the MD</a:t>
            </a:r>
          </a:p>
          <a:p>
            <a:endParaRPr lang="en-US" sz="400">
              <a:solidFill>
                <a:schemeClr val="bg1"/>
              </a:solidFill>
              <a:latin typeface="Arial Narrow" charset="0"/>
            </a:endParaRPr>
          </a:p>
          <a:p>
            <a:r>
              <a:rPr lang="en-US" sz="1900">
                <a:solidFill>
                  <a:schemeClr val="bg1"/>
                </a:solidFill>
                <a:latin typeface="Arial Narrow" charset="0"/>
              </a:rPr>
              <a:t>... trustable for the AI</a:t>
            </a:r>
          </a:p>
          <a:p>
            <a:endParaRPr lang="en-US" sz="400">
              <a:solidFill>
                <a:schemeClr val="bg1"/>
              </a:solidFill>
              <a:latin typeface="Arial Narrow" charset="0"/>
            </a:endParaRPr>
          </a:p>
          <a:p>
            <a:r>
              <a:rPr lang="en-US" sz="1900">
                <a:solidFill>
                  <a:schemeClr val="bg1"/>
                </a:solidFill>
                <a:latin typeface="Arial Narrow" charset="0"/>
              </a:rPr>
              <a:t>... fit and proper for the VC</a:t>
            </a:r>
          </a:p>
        </p:txBody>
      </p:sp>
      <p:pic>
        <p:nvPicPr>
          <p:cNvPr id="13326" name="Bild 9" descr="Bildmaske03-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2413" y="7235825"/>
            <a:ext cx="30035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Bild 9" descr="Bildmaske03-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2413" y="7196138"/>
            <a:ext cx="30035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17" descr="Wolke-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0475" y="6646040"/>
            <a:ext cx="5875338" cy="275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Macintosh PowerPoint</Application>
  <PresentationFormat>Benutzerdefiniert</PresentationFormat>
  <Paragraphs>27</Paragraphs>
  <Slides>1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Folie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---</dc:creator>
  <cp:lastModifiedBy>---</cp:lastModifiedBy>
  <cp:revision>50</cp:revision>
  <dcterms:created xsi:type="dcterms:W3CDTF">2017-04-24T16:44:43Z</dcterms:created>
  <dcterms:modified xsi:type="dcterms:W3CDTF">2017-04-24T16:45:08Z</dcterms:modified>
</cp:coreProperties>
</file>